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9" r:id="rId3"/>
    <p:sldId id="257" r:id="rId4"/>
    <p:sldId id="268" r:id="rId5"/>
    <p:sldId id="279" r:id="rId6"/>
    <p:sldId id="258" r:id="rId7"/>
    <p:sldId id="280" r:id="rId8"/>
    <p:sldId id="281" r:id="rId9"/>
    <p:sldId id="269" r:id="rId10"/>
    <p:sldId id="270" r:id="rId11"/>
    <p:sldId id="271" r:id="rId12"/>
    <p:sldId id="272" r:id="rId13"/>
    <p:sldId id="273" r:id="rId14"/>
    <p:sldId id="274" r:id="rId15"/>
    <p:sldId id="275" r:id="rId16"/>
    <p:sldId id="28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8B8A"/>
    <a:srgbClr val="DAE3F3"/>
    <a:srgbClr val="44546A"/>
    <a:srgbClr val="4A4A4A"/>
    <a:srgbClr val="D2CB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2"/>
    <p:restoredTop sz="94656"/>
  </p:normalViewPr>
  <p:slideViewPr>
    <p:cSldViewPr snapToGrid="0" snapToObjects="1">
      <p:cViewPr varScale="1">
        <p:scale>
          <a:sx n="80" d="100"/>
          <a:sy n="80" d="100"/>
        </p:scale>
        <p:origin x="105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273860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104774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194861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125936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3289088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9" name="Footer Placeholder 8"/>
          <p:cNvSpPr>
            <a:spLocks noGrp="1"/>
          </p:cNvSpPr>
          <p:nvPr>
            <p:ph type="ftr" sz="quarter" idx="11"/>
          </p:nvPr>
        </p:nvSpPr>
        <p:spPr/>
        <p:txBody>
          <a:bodyPr/>
          <a:lstStyle/>
          <a:p>
            <a:endParaRPr kumimoji="1" lang="ja-JP" altLang="en-US"/>
          </a:p>
        </p:txBody>
      </p:sp>
      <p:sp>
        <p:nvSpPr>
          <p:cNvPr id="10" name="Slide Number Placeholder 9"/>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2750938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583436" y="3143250"/>
            <a:ext cx="4270248" cy="25967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24305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138832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984263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Date Placeholder 8"/>
          <p:cNvSpPr>
            <a:spLocks noGrp="1"/>
          </p:cNvSpPr>
          <p:nvPr>
            <p:ph type="dt" sz="half" idx="10"/>
          </p:nvPr>
        </p:nvSpPr>
        <p:spPr/>
        <p:txBody>
          <a:bodyPr/>
          <a:lstStyle/>
          <a:p>
            <a:fld id="{56FA732E-757A-1044-B29A-B46127C8B20F}" type="datetimeFigureOut">
              <a:rPr kumimoji="1" lang="ja-JP" altLang="en-US" smtClean="0"/>
              <a:t>2023/1/5</a:t>
            </a:fld>
            <a:endParaRPr kumimoji="1" lang="ja-JP" alt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kumimoji="1" lang="ja-JP" altLang="en-US"/>
          </a:p>
        </p:txBody>
      </p:sp>
      <p:sp>
        <p:nvSpPr>
          <p:cNvPr id="11" name="Slide Number Placeholder 10"/>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427197835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bg>
      <p:bgRef idx="1001">
        <a:schemeClr val="bg2"/>
      </p:bgRef>
    </p:bg>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6FA732E-757A-1044-B29A-B46127C8B20F}" type="datetimeFigureOut">
              <a:rPr kumimoji="1" lang="ja-JP" altLang="en-US" smtClean="0"/>
              <a:t>2023/1/5</a:t>
            </a:fld>
            <a:endParaRPr kumimoji="1" lang="ja-JP" alt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kumimoji="1" lang="ja-JP" altLang="en-US"/>
          </a:p>
        </p:txBody>
      </p:sp>
      <p:sp>
        <p:nvSpPr>
          <p:cNvPr id="10" name="Slide Number Placeholder 9"/>
          <p:cNvSpPr>
            <a:spLocks noGrp="1"/>
          </p:cNvSpPr>
          <p:nvPr>
            <p:ph type="sldNum" sz="quarter" idx="12"/>
          </p:nvPr>
        </p:nvSpPr>
        <p:spPr/>
        <p:txBody>
          <a:body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257430155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6FA732E-757A-1044-B29A-B46127C8B20F}" type="datetimeFigureOut">
              <a:rPr kumimoji="1" lang="ja-JP" altLang="en-US" smtClean="0"/>
              <a:t>2023/1/5</a:t>
            </a:fld>
            <a:endParaRPr kumimoji="1" lang="ja-JP" alt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kumimoji="1" lang="ja-JP" alt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222DC42D-F634-4741-888D-4C989B78A037}" type="slidenum">
              <a:rPr kumimoji="1" lang="ja-JP" altLang="en-US" smtClean="0"/>
              <a:t>‹#›</a:t>
            </a:fld>
            <a:endParaRPr kumimoji="1" lang="ja-JP" altLang="en-US"/>
          </a:p>
        </p:txBody>
      </p:sp>
    </p:spTree>
    <p:extLst>
      <p:ext uri="{BB962C8B-B14F-4D97-AF65-F5344CB8AC3E}">
        <p14:creationId xmlns:p14="http://schemas.microsoft.com/office/powerpoint/2010/main" val="418790590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kumimoji="1"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figma.com/proto/Z5UDSGZ6qOEzDlYrYlcoHx/%E3%83%97%E3%83%AD%E3%83%88%E3%82%BF%E3%82%A4%E3%83%97?node-id=215%3A136&amp;scaling=scale-down&amp;page-id=0%3A1&amp;starting-point-node-id=180%3A201&amp;show-proto-sidebar=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24918-AF60-5700-D90D-A832D5786A93}"/>
              </a:ext>
            </a:extLst>
          </p:cNvPr>
          <p:cNvSpPr>
            <a:spLocks noGrp="1"/>
          </p:cNvSpPr>
          <p:nvPr>
            <p:ph type="ctrTitle"/>
          </p:nvPr>
        </p:nvSpPr>
        <p:spPr>
          <a:xfrm>
            <a:off x="679521" y="1057496"/>
            <a:ext cx="4359204" cy="4743008"/>
          </a:xfrm>
          <a:noFill/>
          <a:ln>
            <a:noFill/>
          </a:ln>
        </p:spPr>
        <p:txBody>
          <a:bodyPr>
            <a:normAutofit/>
          </a:bodyPr>
          <a:lstStyle/>
          <a:p>
            <a:pPr algn="l"/>
            <a:r>
              <a:rPr kumimoji="1" lang="ja-JP" altLang="en-US" sz="4800" dirty="0">
                <a:solidFill>
                  <a:schemeClr val="tx1">
                    <a:lumMod val="85000"/>
                    <a:lumOff val="15000"/>
                  </a:schemeClr>
                </a:solidFill>
              </a:rPr>
              <a:t>プロジェクト紹介</a:t>
            </a:r>
            <a:br>
              <a:rPr kumimoji="1" lang="en-US" altLang="ja-JP" sz="4800" dirty="0">
                <a:solidFill>
                  <a:schemeClr val="tx1">
                    <a:lumMod val="85000"/>
                    <a:lumOff val="15000"/>
                  </a:schemeClr>
                </a:solidFill>
              </a:rPr>
            </a:br>
            <a:endParaRPr kumimoji="1" lang="ja-JP" altLang="en-US" sz="4800" dirty="0">
              <a:solidFill>
                <a:schemeClr val="tx1">
                  <a:lumMod val="85000"/>
                  <a:lumOff val="15000"/>
                </a:schemeClr>
              </a:solidFill>
            </a:endParaRPr>
          </a:p>
        </p:txBody>
      </p:sp>
      <p:sp>
        <p:nvSpPr>
          <p:cNvPr id="3" name="字幕 2">
            <a:extLst>
              <a:ext uri="{FF2B5EF4-FFF2-40B4-BE49-F238E27FC236}">
                <a16:creationId xmlns:a16="http://schemas.microsoft.com/office/drawing/2014/main" id="{3F690FCA-43BD-3ECF-B280-56CBE42BAD21}"/>
              </a:ext>
            </a:extLst>
          </p:cNvPr>
          <p:cNvSpPr>
            <a:spLocks noGrp="1"/>
          </p:cNvSpPr>
          <p:nvPr>
            <p:ph type="subTitle" idx="1"/>
          </p:nvPr>
        </p:nvSpPr>
        <p:spPr>
          <a:xfrm>
            <a:off x="890704" y="4384854"/>
            <a:ext cx="7446662" cy="830997"/>
          </a:xfrm>
          <a:noFill/>
          <a:ln w="190500" cap="sq" cmpd="thinThick">
            <a:noFill/>
            <a:miter lim="800000"/>
          </a:ln>
        </p:spPr>
        <p:txBody>
          <a:bodyPr wrap="square" anchor="ctr">
            <a:normAutofit/>
          </a:bodyPr>
          <a:lstStyle/>
          <a:p>
            <a:pPr algn="l"/>
            <a:r>
              <a:rPr kumimoji="1" lang="ja-JP" altLang="en-US" sz="1800" dirty="0">
                <a:solidFill>
                  <a:schemeClr val="bg1"/>
                </a:solidFill>
              </a:rPr>
              <a:t>法政大学社会学部メディア社会学科</a:t>
            </a:r>
            <a:endParaRPr kumimoji="1" lang="en-US" altLang="ja-JP" sz="1800" dirty="0">
              <a:solidFill>
                <a:schemeClr val="bg1"/>
              </a:solidFill>
            </a:endParaRPr>
          </a:p>
          <a:p>
            <a:pPr algn="l"/>
            <a:r>
              <a:rPr lang="ja-JP" altLang="en-US" sz="1800" dirty="0">
                <a:solidFill>
                  <a:schemeClr val="bg1"/>
                </a:solidFill>
              </a:rPr>
              <a:t>石原悠瑞</a:t>
            </a:r>
            <a:endParaRPr kumimoji="1" lang="ja-JP" altLang="en-US" sz="1800" dirty="0">
              <a:solidFill>
                <a:schemeClr val="bg1"/>
              </a:solidFill>
            </a:endParaRPr>
          </a:p>
        </p:txBody>
      </p:sp>
    </p:spTree>
    <p:extLst>
      <p:ext uri="{BB962C8B-B14F-4D97-AF65-F5344CB8AC3E}">
        <p14:creationId xmlns:p14="http://schemas.microsoft.com/office/powerpoint/2010/main" val="3360025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A0E51BA9-2CA1-D840-D80E-6E009A59C866}"/>
              </a:ext>
            </a:extLst>
          </p:cNvPr>
          <p:cNvSpPr>
            <a:spLocks noGrp="1"/>
          </p:cNvSpPr>
          <p:nvPr>
            <p:ph idx="1"/>
          </p:nvPr>
        </p:nvSpPr>
        <p:spPr>
          <a:xfrm>
            <a:off x="1010652" y="1284288"/>
            <a:ext cx="6378873" cy="3913187"/>
          </a:xfrm>
        </p:spPr>
        <p:txBody>
          <a:bodyPr anchor="ctr">
            <a:normAutofit/>
          </a:bodyPr>
          <a:lstStyle/>
          <a:p>
            <a:r>
              <a:rPr lang="ja-JP" altLang="en-US" sz="2200" dirty="0">
                <a:latin typeface="+mn-ea"/>
              </a:rPr>
              <a:t>「瞬間的に消えてしまうものを</a:t>
            </a:r>
            <a:r>
              <a:rPr lang="ja-JP" altLang="en-US" sz="2200">
                <a:latin typeface="+mn-ea"/>
              </a:rPr>
              <a:t>残したい」</a:t>
            </a:r>
            <a:endParaRPr lang="en-US" altLang="ja-JP" sz="2200" dirty="0">
              <a:latin typeface="+mn-ea"/>
            </a:endParaRPr>
          </a:p>
          <a:p>
            <a:pPr marL="0" indent="0">
              <a:buNone/>
            </a:pPr>
            <a:r>
              <a:rPr lang="en-US" altLang="ja-JP" sz="2200" dirty="0">
                <a:latin typeface="+mn-ea"/>
              </a:rPr>
              <a:t>   </a:t>
            </a:r>
            <a:r>
              <a:rPr lang="ja-JP" altLang="en-US" sz="2200">
                <a:latin typeface="+mn-ea"/>
              </a:rPr>
              <a:t>という</a:t>
            </a:r>
            <a:r>
              <a:rPr lang="ja-JP" altLang="en-US" sz="2200" dirty="0">
                <a:latin typeface="+mn-ea"/>
              </a:rPr>
              <a:t>思いからスタート</a:t>
            </a:r>
            <a:endParaRPr lang="en-US" altLang="ja-JP" sz="2200" dirty="0">
              <a:latin typeface="+mn-ea"/>
            </a:endParaRPr>
          </a:p>
          <a:p>
            <a:r>
              <a:rPr kumimoji="1" lang="ja-JP" altLang="en-US" sz="2200" dirty="0">
                <a:latin typeface="+mn-ea"/>
              </a:rPr>
              <a:t>最初は個人完結のものを想定</a:t>
            </a:r>
            <a:r>
              <a:rPr kumimoji="1" lang="ja-JP" altLang="en-US" sz="2200">
                <a:latin typeface="+mn-ea"/>
              </a:rPr>
              <a:t>し、</a:t>
            </a:r>
            <a:endParaRPr kumimoji="1" lang="en-US" altLang="ja-JP" sz="2200" dirty="0">
              <a:latin typeface="+mn-ea"/>
            </a:endParaRPr>
          </a:p>
          <a:p>
            <a:pPr marL="0" indent="0">
              <a:buNone/>
            </a:pPr>
            <a:r>
              <a:rPr lang="en-US" altLang="ja-JP" sz="2200" dirty="0">
                <a:latin typeface="+mn-ea"/>
              </a:rPr>
              <a:t>  </a:t>
            </a:r>
            <a:r>
              <a:rPr kumimoji="1" lang="ja-JP" altLang="en-US" sz="2200">
                <a:latin typeface="+mn-ea"/>
              </a:rPr>
              <a:t>アプリ</a:t>
            </a:r>
            <a:r>
              <a:rPr kumimoji="1" lang="ja-JP" altLang="en-US" sz="2200" dirty="0">
                <a:latin typeface="+mn-ea"/>
              </a:rPr>
              <a:t>制作としてスタート</a:t>
            </a:r>
            <a:endParaRPr kumimoji="1" lang="en-US" altLang="ja-JP" sz="2200" dirty="0">
              <a:latin typeface="+mn-ea"/>
            </a:endParaRPr>
          </a:p>
          <a:p>
            <a:r>
              <a:rPr kumimoji="1" lang="ja-JP" altLang="en-US" sz="2200" dirty="0">
                <a:latin typeface="+mn-ea"/>
              </a:rPr>
              <a:t>しかし、技術的な</a:t>
            </a:r>
            <a:r>
              <a:rPr kumimoji="1" lang="ja-JP" altLang="en-US" sz="2200">
                <a:latin typeface="+mn-ea"/>
              </a:rPr>
              <a:t>課題と「</a:t>
            </a:r>
            <a:r>
              <a:rPr kumimoji="1" lang="ja-JP" altLang="en-US" sz="2200" dirty="0">
                <a:latin typeface="+mn-ea"/>
              </a:rPr>
              <a:t>ネガティブな感情が残りやすい」という課題が浮上</a:t>
            </a:r>
            <a:endParaRPr kumimoji="1" lang="en-US" altLang="ja-JP" sz="2200" dirty="0">
              <a:latin typeface="+mn-ea"/>
            </a:endParaRPr>
          </a:p>
        </p:txBody>
      </p:sp>
      <p:sp>
        <p:nvSpPr>
          <p:cNvPr id="5" name="タイトル 1">
            <a:extLst>
              <a:ext uri="{FF2B5EF4-FFF2-40B4-BE49-F238E27FC236}">
                <a16:creationId xmlns:a16="http://schemas.microsoft.com/office/drawing/2014/main" id="{BA0DAE57-477A-987C-DD13-542461D9CE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fontScale="90000"/>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3000" dirty="0">
                <a:solidFill>
                  <a:srgbClr val="FFFFFF"/>
                </a:solidFill>
                <a:latin typeface="+mn-ea"/>
                <a:ea typeface="+mn-ea"/>
              </a:rPr>
              <a:t>発想の</a:t>
            </a:r>
            <a:br>
              <a:rPr lang="en-US" altLang="ja-JP" sz="3000" dirty="0">
                <a:solidFill>
                  <a:srgbClr val="FFFFFF"/>
                </a:solidFill>
                <a:latin typeface="+mn-ea"/>
                <a:ea typeface="+mn-ea"/>
              </a:rPr>
            </a:br>
            <a:r>
              <a:rPr lang="ja-JP" altLang="en-US" sz="3000" dirty="0">
                <a:solidFill>
                  <a:srgbClr val="FFFFFF"/>
                </a:solidFill>
                <a:latin typeface="+mn-ea"/>
                <a:ea typeface="+mn-ea"/>
              </a:rPr>
              <a:t>きっかけ①</a:t>
            </a:r>
            <a:endParaRPr kumimoji="1" lang="ja-JP" altLang="en-US" sz="3000" dirty="0">
              <a:solidFill>
                <a:srgbClr val="FFFFFF"/>
              </a:solidFill>
            </a:endParaRPr>
          </a:p>
        </p:txBody>
      </p:sp>
      <p:pic>
        <p:nvPicPr>
          <p:cNvPr id="6" name="図 5" descr="アイコン&#10;&#10;自動的に生成された説明">
            <a:extLst>
              <a:ext uri="{FF2B5EF4-FFF2-40B4-BE49-F238E27FC236}">
                <a16:creationId xmlns:a16="http://schemas.microsoft.com/office/drawing/2014/main" id="{D7341BF9-889E-4B3E-B655-1201778C9D2E}"/>
              </a:ext>
            </a:extLst>
          </p:cNvPr>
          <p:cNvPicPr>
            <a:picLocks noChangeAspect="1"/>
          </p:cNvPicPr>
          <p:nvPr/>
        </p:nvPicPr>
        <p:blipFill>
          <a:blip r:embed="rId2"/>
          <a:stretch>
            <a:fillRect/>
          </a:stretch>
        </p:blipFill>
        <p:spPr>
          <a:xfrm flipH="1">
            <a:off x="8762026" y="2025336"/>
            <a:ext cx="1648999" cy="1625600"/>
          </a:xfrm>
          <a:prstGeom prst="rect">
            <a:avLst/>
          </a:prstGeom>
        </p:spPr>
      </p:pic>
    </p:spTree>
    <p:extLst>
      <p:ext uri="{BB962C8B-B14F-4D97-AF65-F5344CB8AC3E}">
        <p14:creationId xmlns:p14="http://schemas.microsoft.com/office/powerpoint/2010/main" val="202368355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375A7A8A-C723-0B42-E2A9-92465420093F}"/>
              </a:ext>
            </a:extLst>
          </p:cNvPr>
          <p:cNvSpPr>
            <a:spLocks noGrp="1"/>
          </p:cNvSpPr>
          <p:nvPr>
            <p:ph idx="1"/>
          </p:nvPr>
        </p:nvSpPr>
        <p:spPr>
          <a:xfrm>
            <a:off x="1010652" y="1284288"/>
            <a:ext cx="6378873" cy="3913187"/>
          </a:xfrm>
        </p:spPr>
        <p:txBody>
          <a:bodyPr anchor="ctr">
            <a:normAutofit/>
          </a:bodyPr>
          <a:lstStyle/>
          <a:p>
            <a:r>
              <a:rPr kumimoji="1" lang="ja-JP" altLang="en-US" sz="2200" dirty="0">
                <a:latin typeface="+mn-ea"/>
              </a:rPr>
              <a:t>「アナログ写真</a:t>
            </a:r>
            <a:r>
              <a:rPr kumimoji="1" lang="en-US" altLang="ja-JP" sz="2200" dirty="0">
                <a:latin typeface="+mn-ea"/>
              </a:rPr>
              <a:t>×</a:t>
            </a:r>
            <a:r>
              <a:rPr kumimoji="1" lang="ja-JP" altLang="en-US" sz="2200" dirty="0">
                <a:latin typeface="+mn-ea"/>
              </a:rPr>
              <a:t>デジタルテキスト</a:t>
            </a:r>
            <a:r>
              <a:rPr kumimoji="1" lang="ja-JP" altLang="en-US" sz="2200">
                <a:latin typeface="+mn-ea"/>
              </a:rPr>
              <a:t>」なら</a:t>
            </a:r>
            <a:endParaRPr kumimoji="1" lang="en-US" altLang="ja-JP" sz="2200" dirty="0">
              <a:latin typeface="+mn-ea"/>
            </a:endParaRPr>
          </a:p>
          <a:p>
            <a:pPr marL="0" indent="0">
              <a:buNone/>
            </a:pPr>
            <a:r>
              <a:rPr kumimoji="1" lang="en-US" altLang="ja-JP" sz="2200" dirty="0">
                <a:latin typeface="+mn-ea"/>
              </a:rPr>
              <a:t>  </a:t>
            </a:r>
            <a:r>
              <a:rPr kumimoji="1" lang="ja-JP" altLang="en-US" sz="2200">
                <a:latin typeface="+mn-ea"/>
              </a:rPr>
              <a:t>斬新</a:t>
            </a:r>
            <a:r>
              <a:rPr kumimoji="1" lang="ja-JP" altLang="en-US" sz="2200" dirty="0">
                <a:latin typeface="+mn-ea"/>
              </a:rPr>
              <a:t>なものができないか？と考える</a:t>
            </a:r>
            <a:endParaRPr kumimoji="1" lang="en-US" altLang="ja-JP" sz="2200" dirty="0">
              <a:latin typeface="+mn-ea"/>
            </a:endParaRPr>
          </a:p>
          <a:p>
            <a:r>
              <a:rPr kumimoji="1" lang="ja-JP" altLang="en-US" sz="2200" dirty="0">
                <a:latin typeface="+mn-ea"/>
              </a:rPr>
              <a:t>共有することを前提に</a:t>
            </a:r>
            <a:r>
              <a:rPr kumimoji="1" lang="ja-JP" altLang="en-US" sz="2200">
                <a:latin typeface="+mn-ea"/>
              </a:rPr>
              <a:t>すれば、「</a:t>
            </a:r>
            <a:r>
              <a:rPr kumimoji="1" lang="ja-JP" altLang="en-US" sz="2200" dirty="0">
                <a:latin typeface="+mn-ea"/>
              </a:rPr>
              <a:t>ポジティブな感情が残りやすい」ことに気づく</a:t>
            </a:r>
            <a:endParaRPr kumimoji="1" lang="en-US" altLang="ja-JP" sz="2200" dirty="0">
              <a:latin typeface="+mn-ea"/>
            </a:endParaRPr>
          </a:p>
          <a:p>
            <a:r>
              <a:rPr lang="ja-JP" altLang="en-US" sz="2200" dirty="0">
                <a:latin typeface="+mn-ea"/>
              </a:rPr>
              <a:t>現在の作品概要に至る</a:t>
            </a:r>
            <a:endParaRPr kumimoji="1" lang="en-US" altLang="ja-JP" sz="2200" dirty="0">
              <a:latin typeface="+mn-ea"/>
            </a:endParaRPr>
          </a:p>
        </p:txBody>
      </p:sp>
      <p:sp>
        <p:nvSpPr>
          <p:cNvPr id="5" name="タイトル 1">
            <a:extLst>
              <a:ext uri="{FF2B5EF4-FFF2-40B4-BE49-F238E27FC236}">
                <a16:creationId xmlns:a16="http://schemas.microsoft.com/office/drawing/2014/main" id="{464FFCBE-8DE1-87A5-ADE0-C29C7A3BDAC3}"/>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fontScale="90000"/>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3000" dirty="0">
                <a:solidFill>
                  <a:srgbClr val="FFFFFF"/>
                </a:solidFill>
                <a:latin typeface="+mn-ea"/>
                <a:ea typeface="+mn-ea"/>
              </a:rPr>
              <a:t>発想の</a:t>
            </a:r>
            <a:br>
              <a:rPr lang="en-US" altLang="ja-JP" sz="3000" dirty="0">
                <a:solidFill>
                  <a:srgbClr val="FFFFFF"/>
                </a:solidFill>
                <a:latin typeface="+mn-ea"/>
                <a:ea typeface="+mn-ea"/>
              </a:rPr>
            </a:br>
            <a:r>
              <a:rPr lang="ja-JP" altLang="en-US" sz="3000" dirty="0">
                <a:solidFill>
                  <a:srgbClr val="FFFFFF"/>
                </a:solidFill>
                <a:latin typeface="+mn-ea"/>
                <a:ea typeface="+mn-ea"/>
              </a:rPr>
              <a:t>きっかけ②</a:t>
            </a:r>
            <a:endParaRPr kumimoji="1" lang="ja-JP" altLang="en-US" sz="3000" dirty="0">
              <a:solidFill>
                <a:srgbClr val="FFFFFF"/>
              </a:solidFill>
            </a:endParaRPr>
          </a:p>
        </p:txBody>
      </p:sp>
      <p:pic>
        <p:nvPicPr>
          <p:cNvPr id="6" name="図 5" descr="アイコン&#10;&#10;自動的に生成された説明">
            <a:extLst>
              <a:ext uri="{FF2B5EF4-FFF2-40B4-BE49-F238E27FC236}">
                <a16:creationId xmlns:a16="http://schemas.microsoft.com/office/drawing/2014/main" id="{3BFC49F8-2C58-8E17-7304-C73F737A4144}"/>
              </a:ext>
            </a:extLst>
          </p:cNvPr>
          <p:cNvPicPr>
            <a:picLocks noChangeAspect="1"/>
          </p:cNvPicPr>
          <p:nvPr/>
        </p:nvPicPr>
        <p:blipFill>
          <a:blip r:embed="rId2"/>
          <a:stretch>
            <a:fillRect/>
          </a:stretch>
        </p:blipFill>
        <p:spPr>
          <a:xfrm flipH="1">
            <a:off x="8762026" y="2025336"/>
            <a:ext cx="1648999" cy="1625600"/>
          </a:xfrm>
          <a:prstGeom prst="rect">
            <a:avLst/>
          </a:prstGeom>
        </p:spPr>
      </p:pic>
    </p:spTree>
    <p:extLst>
      <p:ext uri="{BB962C8B-B14F-4D97-AF65-F5344CB8AC3E}">
        <p14:creationId xmlns:p14="http://schemas.microsoft.com/office/powerpoint/2010/main" val="214325411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F25FEBD0-4072-A35F-58DD-0D083E5A0CFC}"/>
              </a:ext>
            </a:extLst>
          </p:cNvPr>
          <p:cNvSpPr>
            <a:spLocks noGrp="1"/>
          </p:cNvSpPr>
          <p:nvPr>
            <p:ph idx="1"/>
          </p:nvPr>
        </p:nvSpPr>
        <p:spPr>
          <a:xfrm>
            <a:off x="1026694" y="1284288"/>
            <a:ext cx="6362831" cy="3913187"/>
          </a:xfrm>
        </p:spPr>
        <p:txBody>
          <a:bodyPr anchor="ctr">
            <a:normAutofit/>
          </a:bodyPr>
          <a:lstStyle/>
          <a:p>
            <a:pPr marL="0" indent="0">
              <a:buNone/>
            </a:pPr>
            <a:r>
              <a:rPr kumimoji="1" lang="ja-JP" altLang="en-US" sz="2200" dirty="0">
                <a:latin typeface="+mn-ea"/>
              </a:rPr>
              <a:t>・</a:t>
            </a:r>
            <a:r>
              <a:rPr kumimoji="1" lang="en-US" altLang="ja-JP" sz="2800" dirty="0"/>
              <a:t>Albus</a:t>
            </a:r>
          </a:p>
          <a:p>
            <a:pPr marL="0" indent="0">
              <a:buNone/>
            </a:pPr>
            <a:r>
              <a:rPr kumimoji="1" lang="ja-JP" altLang="en-US" sz="2200" dirty="0">
                <a:latin typeface="+mn-ea"/>
              </a:rPr>
              <a:t>　→毎月スマホで撮影した写真</a:t>
            </a:r>
            <a:r>
              <a:rPr kumimoji="1" lang="ja-JP" altLang="en-US" sz="2200">
                <a:latin typeface="+mn-ea"/>
              </a:rPr>
              <a:t>を、</a:t>
            </a:r>
            <a:endParaRPr kumimoji="1" lang="en-US" altLang="ja-JP" sz="2200" dirty="0">
              <a:latin typeface="+mn-ea"/>
            </a:endParaRPr>
          </a:p>
          <a:p>
            <a:pPr marL="0" indent="0">
              <a:buNone/>
            </a:pPr>
            <a:r>
              <a:rPr kumimoji="1" lang="en-US" altLang="ja-JP" sz="2200" dirty="0">
                <a:latin typeface="+mn-ea"/>
              </a:rPr>
              <a:t>    </a:t>
            </a:r>
            <a:r>
              <a:rPr kumimoji="1" lang="ja-JP" altLang="en-US" sz="2200">
                <a:latin typeface="+mn-ea"/>
              </a:rPr>
              <a:t>数枚印刷して</a:t>
            </a:r>
            <a:r>
              <a:rPr kumimoji="1" lang="ja-JP" altLang="en-US" sz="2200" dirty="0">
                <a:latin typeface="+mn-ea"/>
              </a:rPr>
              <a:t>届けてくれるサービス。</a:t>
            </a:r>
            <a:endParaRPr kumimoji="1" lang="en-US" altLang="ja-JP" sz="2200" dirty="0">
              <a:latin typeface="+mn-ea"/>
            </a:endParaRPr>
          </a:p>
          <a:p>
            <a:pPr marL="0" indent="0">
              <a:buNone/>
            </a:pPr>
            <a:r>
              <a:rPr lang="ja-JP" altLang="en-US" sz="2200" dirty="0">
                <a:latin typeface="+mn-ea"/>
              </a:rPr>
              <a:t>　　</a:t>
            </a:r>
            <a:r>
              <a:rPr kumimoji="1" lang="ja-JP" altLang="en-US" sz="2200" dirty="0">
                <a:latin typeface="+mn-ea"/>
              </a:rPr>
              <a:t>デジタルとアナログの</a:t>
            </a:r>
            <a:r>
              <a:rPr kumimoji="1" lang="ja-JP" altLang="en-US" sz="2200">
                <a:latin typeface="+mn-ea"/>
              </a:rPr>
              <a:t>結びつきの</a:t>
            </a:r>
            <a:endParaRPr kumimoji="1" lang="en-US" altLang="ja-JP" sz="2200" dirty="0">
              <a:latin typeface="+mn-ea"/>
            </a:endParaRPr>
          </a:p>
          <a:p>
            <a:pPr marL="0" indent="0">
              <a:buNone/>
            </a:pPr>
            <a:r>
              <a:rPr lang="en-US" altLang="ja-JP" sz="2200" dirty="0">
                <a:latin typeface="+mn-ea"/>
              </a:rPr>
              <a:t>    </a:t>
            </a:r>
            <a:r>
              <a:rPr kumimoji="1" lang="ja-JP" altLang="en-US" sz="2200">
                <a:latin typeface="+mn-ea"/>
              </a:rPr>
              <a:t>参考にしました</a:t>
            </a:r>
            <a:r>
              <a:rPr kumimoji="1" lang="ja-JP" altLang="en-US" sz="2200" dirty="0">
                <a:latin typeface="+mn-ea"/>
              </a:rPr>
              <a:t>。</a:t>
            </a:r>
            <a:endParaRPr kumimoji="1" lang="en-US" altLang="ja-JP" sz="2200" dirty="0">
              <a:latin typeface="+mn-ea"/>
            </a:endParaRPr>
          </a:p>
        </p:txBody>
      </p:sp>
      <p:sp>
        <p:nvSpPr>
          <p:cNvPr id="5" name="タイトル 1">
            <a:extLst>
              <a:ext uri="{FF2B5EF4-FFF2-40B4-BE49-F238E27FC236}">
                <a16:creationId xmlns:a16="http://schemas.microsoft.com/office/drawing/2014/main" id="{F3110CDF-5A50-CB25-69E9-15707D28BF4C}"/>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kumimoji="1" lang="ja-JP" altLang="en-US" sz="3000" dirty="0">
                <a:solidFill>
                  <a:srgbClr val="FFFFFF"/>
                </a:solidFill>
                <a:latin typeface="+mn-ea"/>
                <a:ea typeface="+mn-ea"/>
              </a:rPr>
              <a:t>先行事例①</a:t>
            </a:r>
            <a:endParaRPr kumimoji="1" lang="ja-JP" altLang="en-US" sz="3000" dirty="0">
              <a:solidFill>
                <a:srgbClr val="FFFFFF"/>
              </a:solidFill>
            </a:endParaRPr>
          </a:p>
        </p:txBody>
      </p:sp>
      <p:pic>
        <p:nvPicPr>
          <p:cNvPr id="6" name="図 5" descr="アイコン&#10;&#10;自動的に生成された説明">
            <a:extLst>
              <a:ext uri="{FF2B5EF4-FFF2-40B4-BE49-F238E27FC236}">
                <a16:creationId xmlns:a16="http://schemas.microsoft.com/office/drawing/2014/main" id="{37F69426-AA1E-C6CA-EEC8-42052874162D}"/>
              </a:ext>
            </a:extLst>
          </p:cNvPr>
          <p:cNvPicPr>
            <a:picLocks noChangeAspect="1"/>
          </p:cNvPicPr>
          <p:nvPr/>
        </p:nvPicPr>
        <p:blipFill>
          <a:blip r:embed="rId2"/>
          <a:stretch>
            <a:fillRect/>
          </a:stretch>
        </p:blipFill>
        <p:spPr>
          <a:xfrm>
            <a:off x="8608317" y="2147962"/>
            <a:ext cx="1918116" cy="1918116"/>
          </a:xfrm>
          <a:prstGeom prst="rect">
            <a:avLst/>
          </a:prstGeom>
        </p:spPr>
      </p:pic>
    </p:spTree>
    <p:extLst>
      <p:ext uri="{BB962C8B-B14F-4D97-AF65-F5344CB8AC3E}">
        <p14:creationId xmlns:p14="http://schemas.microsoft.com/office/powerpoint/2010/main" val="177539211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D7438128-282A-E4CD-A5C0-430D8C984394}"/>
              </a:ext>
            </a:extLst>
          </p:cNvPr>
          <p:cNvSpPr>
            <a:spLocks noGrp="1"/>
          </p:cNvSpPr>
          <p:nvPr>
            <p:ph idx="1"/>
          </p:nvPr>
        </p:nvSpPr>
        <p:spPr>
          <a:xfrm>
            <a:off x="1010652" y="1284288"/>
            <a:ext cx="6378873" cy="3913187"/>
          </a:xfrm>
        </p:spPr>
        <p:txBody>
          <a:bodyPr anchor="ctr">
            <a:normAutofit/>
          </a:bodyPr>
          <a:lstStyle/>
          <a:p>
            <a:pPr marL="0" indent="0">
              <a:buNone/>
            </a:pPr>
            <a:r>
              <a:rPr lang="ja-JP" altLang="en-US" sz="2200" dirty="0">
                <a:latin typeface="+mn-ea"/>
              </a:rPr>
              <a:t>・</a:t>
            </a:r>
            <a:r>
              <a:rPr lang="en-US" altLang="ja-JP" sz="2800" dirty="0" err="1"/>
              <a:t>LifePrint</a:t>
            </a:r>
            <a:endParaRPr lang="en-US" altLang="ja-JP" sz="2800" dirty="0"/>
          </a:p>
          <a:p>
            <a:pPr marL="0" indent="0">
              <a:buNone/>
            </a:pPr>
            <a:r>
              <a:rPr lang="ja-JP" altLang="en-US" sz="2200" dirty="0">
                <a:latin typeface="+mn-ea"/>
              </a:rPr>
              <a:t>　→写真をかざすと</a:t>
            </a:r>
            <a:r>
              <a:rPr lang="ja-JP" altLang="en-US" sz="2200">
                <a:latin typeface="+mn-ea"/>
              </a:rPr>
              <a:t>スマホ上で</a:t>
            </a:r>
            <a:endParaRPr lang="en-US" altLang="ja-JP" sz="2200" dirty="0">
              <a:latin typeface="+mn-ea"/>
            </a:endParaRPr>
          </a:p>
          <a:p>
            <a:pPr marL="0" indent="0">
              <a:buNone/>
            </a:pPr>
            <a:r>
              <a:rPr lang="en-US" altLang="ja-JP" sz="2200" dirty="0">
                <a:latin typeface="+mn-ea"/>
              </a:rPr>
              <a:t>    </a:t>
            </a:r>
            <a:r>
              <a:rPr lang="ja-JP" altLang="en-US" sz="2200">
                <a:latin typeface="+mn-ea"/>
              </a:rPr>
              <a:t>動画</a:t>
            </a:r>
            <a:r>
              <a:rPr lang="ja-JP" altLang="en-US" sz="2200" dirty="0">
                <a:latin typeface="+mn-ea"/>
              </a:rPr>
              <a:t>が</a:t>
            </a:r>
            <a:r>
              <a:rPr lang="ja-JP" altLang="en-US" sz="2200">
                <a:latin typeface="+mn-ea"/>
              </a:rPr>
              <a:t>再生されるアプリ。</a:t>
            </a:r>
            <a:endParaRPr lang="en-US" altLang="ja-JP" sz="2200" dirty="0">
              <a:latin typeface="+mn-ea"/>
            </a:endParaRPr>
          </a:p>
          <a:p>
            <a:pPr marL="0" indent="0">
              <a:buNone/>
            </a:pPr>
            <a:r>
              <a:rPr lang="en-US" altLang="ja-JP" sz="2200" dirty="0">
                <a:latin typeface="+mn-ea"/>
              </a:rPr>
              <a:t>    </a:t>
            </a:r>
            <a:r>
              <a:rPr lang="ja-JP" altLang="en-US" sz="2200">
                <a:latin typeface="+mn-ea"/>
              </a:rPr>
              <a:t>イメージ</a:t>
            </a:r>
            <a:r>
              <a:rPr lang="ja-JP" altLang="en-US" sz="2200" dirty="0">
                <a:latin typeface="+mn-ea"/>
              </a:rPr>
              <a:t>はこのアプリに</a:t>
            </a:r>
            <a:r>
              <a:rPr lang="ja-JP" altLang="en-US" sz="2200">
                <a:latin typeface="+mn-ea"/>
              </a:rPr>
              <a:t>一番近いと</a:t>
            </a:r>
            <a:r>
              <a:rPr lang="ja-JP" altLang="en-US" sz="2200" dirty="0">
                <a:latin typeface="+mn-ea"/>
              </a:rPr>
              <a:t>思います。</a:t>
            </a:r>
            <a:endParaRPr lang="en-US" altLang="ja-JP" sz="2200" dirty="0">
              <a:latin typeface="+mn-ea"/>
            </a:endParaRPr>
          </a:p>
        </p:txBody>
      </p:sp>
      <p:sp>
        <p:nvSpPr>
          <p:cNvPr id="5" name="タイトル 1">
            <a:extLst>
              <a:ext uri="{FF2B5EF4-FFF2-40B4-BE49-F238E27FC236}">
                <a16:creationId xmlns:a16="http://schemas.microsoft.com/office/drawing/2014/main" id="{69DDF9FF-C17E-D739-CA77-309361413DAB}"/>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kumimoji="1" lang="ja-JP" altLang="en-US" sz="3000" dirty="0">
                <a:solidFill>
                  <a:srgbClr val="FFFFFF"/>
                </a:solidFill>
                <a:latin typeface="+mn-ea"/>
                <a:ea typeface="+mn-ea"/>
              </a:rPr>
              <a:t>先行事例②</a:t>
            </a:r>
            <a:endParaRPr kumimoji="1" lang="ja-JP" altLang="en-US" sz="3000" dirty="0">
              <a:solidFill>
                <a:srgbClr val="FFFFFF"/>
              </a:solidFill>
            </a:endParaRPr>
          </a:p>
        </p:txBody>
      </p:sp>
      <p:pic>
        <p:nvPicPr>
          <p:cNvPr id="6" name="図 5" descr="アイコン&#10;&#10;自動的に生成された説明">
            <a:extLst>
              <a:ext uri="{FF2B5EF4-FFF2-40B4-BE49-F238E27FC236}">
                <a16:creationId xmlns:a16="http://schemas.microsoft.com/office/drawing/2014/main" id="{45245CDD-4C6B-6129-2AE8-3AA6D5254C4F}"/>
              </a:ext>
            </a:extLst>
          </p:cNvPr>
          <p:cNvPicPr>
            <a:picLocks noChangeAspect="1"/>
          </p:cNvPicPr>
          <p:nvPr/>
        </p:nvPicPr>
        <p:blipFill>
          <a:blip r:embed="rId2"/>
          <a:stretch>
            <a:fillRect/>
          </a:stretch>
        </p:blipFill>
        <p:spPr>
          <a:xfrm>
            <a:off x="8608317" y="2147962"/>
            <a:ext cx="1918116" cy="1918116"/>
          </a:xfrm>
          <a:prstGeom prst="rect">
            <a:avLst/>
          </a:prstGeom>
        </p:spPr>
      </p:pic>
    </p:spTree>
    <p:extLst>
      <p:ext uri="{BB962C8B-B14F-4D97-AF65-F5344CB8AC3E}">
        <p14:creationId xmlns:p14="http://schemas.microsoft.com/office/powerpoint/2010/main" val="121342220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6D88CE56-74AA-123A-B593-BC7DF6616945}"/>
              </a:ext>
            </a:extLst>
          </p:cNvPr>
          <p:cNvSpPr>
            <a:spLocks noGrp="1"/>
          </p:cNvSpPr>
          <p:nvPr>
            <p:ph idx="1"/>
          </p:nvPr>
        </p:nvSpPr>
        <p:spPr>
          <a:xfrm>
            <a:off x="1674526" y="1283984"/>
            <a:ext cx="5715000" cy="3913187"/>
          </a:xfrm>
        </p:spPr>
        <p:txBody>
          <a:bodyPr anchor="ctr">
            <a:normAutofit/>
          </a:bodyPr>
          <a:lstStyle/>
          <a:p>
            <a:pPr>
              <a:buFont typeface="Wingdings" panose="05000000000000000000" pitchFamily="2" charset="2"/>
              <a:buChar char="ü"/>
            </a:pPr>
            <a:r>
              <a:rPr lang="en-US" altLang="ja-JP" sz="2800" dirty="0"/>
              <a:t>Unity</a:t>
            </a:r>
          </a:p>
          <a:p>
            <a:pPr>
              <a:buFont typeface="Wingdings" panose="05000000000000000000" pitchFamily="2" charset="2"/>
              <a:buChar char="ü"/>
            </a:pPr>
            <a:endParaRPr lang="en-US" altLang="ja-JP" sz="2800" dirty="0"/>
          </a:p>
          <a:p>
            <a:pPr>
              <a:buFont typeface="Wingdings" panose="05000000000000000000" pitchFamily="2" charset="2"/>
              <a:buChar char="ü"/>
            </a:pPr>
            <a:r>
              <a:rPr lang="en-US" altLang="ja-JP" sz="2800" dirty="0"/>
              <a:t>Vuforia</a:t>
            </a:r>
          </a:p>
          <a:p>
            <a:pPr>
              <a:buFont typeface="Wingdings" panose="05000000000000000000" pitchFamily="2" charset="2"/>
              <a:buChar char="ü"/>
            </a:pPr>
            <a:endParaRPr lang="en-US" altLang="ja-JP" sz="2800" dirty="0"/>
          </a:p>
          <a:p>
            <a:pPr>
              <a:buFont typeface="Wingdings" panose="05000000000000000000" pitchFamily="2" charset="2"/>
              <a:buChar char="ü"/>
            </a:pPr>
            <a:r>
              <a:rPr lang="en-US" altLang="ja-JP" sz="2800" dirty="0"/>
              <a:t>Figma</a:t>
            </a:r>
          </a:p>
        </p:txBody>
      </p:sp>
      <p:sp>
        <p:nvSpPr>
          <p:cNvPr id="5" name="タイトル 1">
            <a:extLst>
              <a:ext uri="{FF2B5EF4-FFF2-40B4-BE49-F238E27FC236}">
                <a16:creationId xmlns:a16="http://schemas.microsoft.com/office/drawing/2014/main" id="{DEB8FF41-1F47-123A-3436-89140E249359}"/>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3000" dirty="0">
                <a:solidFill>
                  <a:srgbClr val="FFFFFF"/>
                </a:solidFill>
                <a:latin typeface="+mn-ea"/>
                <a:ea typeface="+mn-ea"/>
              </a:rPr>
              <a:t>開発環境</a:t>
            </a:r>
            <a:endParaRPr kumimoji="1" lang="ja-JP" altLang="en-US" sz="3000" dirty="0">
              <a:solidFill>
                <a:srgbClr val="FFFFFF"/>
              </a:solidFill>
            </a:endParaRPr>
          </a:p>
        </p:txBody>
      </p:sp>
      <p:pic>
        <p:nvPicPr>
          <p:cNvPr id="6" name="図 5" descr="アイコン&#10;&#10;自動的に生成された説明">
            <a:extLst>
              <a:ext uri="{FF2B5EF4-FFF2-40B4-BE49-F238E27FC236}">
                <a16:creationId xmlns:a16="http://schemas.microsoft.com/office/drawing/2014/main" id="{51887171-A462-1690-A9FD-B129CF40BA92}"/>
              </a:ext>
            </a:extLst>
          </p:cNvPr>
          <p:cNvPicPr>
            <a:picLocks noChangeAspect="1"/>
          </p:cNvPicPr>
          <p:nvPr/>
        </p:nvPicPr>
        <p:blipFill>
          <a:blip r:embed="rId2"/>
          <a:stretch>
            <a:fillRect/>
          </a:stretch>
        </p:blipFill>
        <p:spPr>
          <a:xfrm>
            <a:off x="8608317" y="2147962"/>
            <a:ext cx="1918116" cy="1918116"/>
          </a:xfrm>
          <a:prstGeom prst="rect">
            <a:avLst/>
          </a:prstGeom>
        </p:spPr>
      </p:pic>
    </p:spTree>
    <p:extLst>
      <p:ext uri="{BB962C8B-B14F-4D97-AF65-F5344CB8AC3E}">
        <p14:creationId xmlns:p14="http://schemas.microsoft.com/office/powerpoint/2010/main" val="395519232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1">
            <a:extLst>
              <a:ext uri="{FF2B5EF4-FFF2-40B4-BE49-F238E27FC236}">
                <a16:creationId xmlns:a16="http://schemas.microsoft.com/office/drawing/2014/main" id="{93BDF086-F3CA-7A6D-9471-9D20E01060BF}"/>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2400" dirty="0">
                <a:solidFill>
                  <a:srgbClr val="FFFFFF"/>
                </a:solidFill>
              </a:rPr>
              <a:t>制作デモ</a:t>
            </a:r>
            <a:endParaRPr kumimoji="1" lang="ja-JP" altLang="en-US" sz="3000" dirty="0">
              <a:solidFill>
                <a:srgbClr val="FFFFFF"/>
              </a:solidFill>
            </a:endParaRPr>
          </a:p>
        </p:txBody>
      </p:sp>
      <p:sp>
        <p:nvSpPr>
          <p:cNvPr id="5" name="三角形 4">
            <a:extLst>
              <a:ext uri="{FF2B5EF4-FFF2-40B4-BE49-F238E27FC236}">
                <a16:creationId xmlns:a16="http://schemas.microsoft.com/office/drawing/2014/main" id="{0190B50C-C6C5-F999-164C-77E671622DBD}"/>
              </a:ext>
            </a:extLst>
          </p:cNvPr>
          <p:cNvSpPr/>
          <p:nvPr/>
        </p:nvSpPr>
        <p:spPr>
          <a:xfrm rot="5400000">
            <a:off x="9068284" y="2652243"/>
            <a:ext cx="1280160" cy="1035353"/>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5">
            <a:extLst>
              <a:ext uri="{FF2B5EF4-FFF2-40B4-BE49-F238E27FC236}">
                <a16:creationId xmlns:a16="http://schemas.microsoft.com/office/drawing/2014/main" id="{433286BF-206E-FD60-0A13-79E3C6B9EB78}"/>
              </a:ext>
            </a:extLst>
          </p:cNvPr>
          <p:cNvSpPr>
            <a:spLocks noGrp="1"/>
          </p:cNvSpPr>
          <p:nvPr>
            <p:ph idx="1"/>
          </p:nvPr>
        </p:nvSpPr>
        <p:spPr>
          <a:xfrm>
            <a:off x="1497623" y="2296460"/>
            <a:ext cx="5891903" cy="1888236"/>
          </a:xfrm>
        </p:spPr>
        <p:txBody>
          <a:bodyPr/>
          <a:lstStyle/>
          <a:p>
            <a:r>
              <a:rPr lang="en-US" altLang="ja-JP" dirty="0"/>
              <a:t>Figma</a:t>
            </a:r>
          </a:p>
          <a:p>
            <a:pPr marL="0" indent="0">
              <a:buNone/>
            </a:pPr>
            <a:r>
              <a:rPr lang="en-US" altLang="ja-JP" dirty="0">
                <a:hlinkClick r:id="rId2"/>
              </a:rPr>
              <a:t>https://www.figma.com/proto/Z5UDSGZ6qOEzDlYrYlcoHx/%E3%83%97%E3%83%AD%E3%83%88%E3%82%BF%E3%82%A4%E3%83%97?node-id=215%3A136&amp;scaling=scale-down&amp;page-id=0%3A1&amp;starting-point-node-id=180%3A201&amp;show-proto-sidebar=1</a:t>
            </a:r>
            <a:endParaRPr lang="en-US" altLang="ja-JP" dirty="0"/>
          </a:p>
          <a:p>
            <a:endParaRPr lang="en-US" altLang="ja-JP" dirty="0"/>
          </a:p>
        </p:txBody>
      </p:sp>
    </p:spTree>
    <p:extLst>
      <p:ext uri="{BB962C8B-B14F-4D97-AF65-F5344CB8AC3E}">
        <p14:creationId xmlns:p14="http://schemas.microsoft.com/office/powerpoint/2010/main" val="374340647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1">
            <a:extLst>
              <a:ext uri="{FF2B5EF4-FFF2-40B4-BE49-F238E27FC236}">
                <a16:creationId xmlns:a16="http://schemas.microsoft.com/office/drawing/2014/main" id="{93BDF086-F3CA-7A6D-9471-9D20E01060BF}"/>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2400" dirty="0">
                <a:solidFill>
                  <a:srgbClr val="FFFFFF"/>
                </a:solidFill>
              </a:rPr>
              <a:t>制作デモ</a:t>
            </a:r>
            <a:endParaRPr kumimoji="1" lang="ja-JP" altLang="en-US" sz="3000" dirty="0">
              <a:solidFill>
                <a:srgbClr val="FFFFFF"/>
              </a:solidFill>
            </a:endParaRPr>
          </a:p>
        </p:txBody>
      </p:sp>
      <p:sp>
        <p:nvSpPr>
          <p:cNvPr id="5" name="三角形 4">
            <a:extLst>
              <a:ext uri="{FF2B5EF4-FFF2-40B4-BE49-F238E27FC236}">
                <a16:creationId xmlns:a16="http://schemas.microsoft.com/office/drawing/2014/main" id="{0190B50C-C6C5-F999-164C-77E671622DBD}"/>
              </a:ext>
            </a:extLst>
          </p:cNvPr>
          <p:cNvSpPr/>
          <p:nvPr/>
        </p:nvSpPr>
        <p:spPr>
          <a:xfrm rot="5400000">
            <a:off x="9068284" y="2652243"/>
            <a:ext cx="1280160" cy="1035353"/>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5">
            <a:extLst>
              <a:ext uri="{FF2B5EF4-FFF2-40B4-BE49-F238E27FC236}">
                <a16:creationId xmlns:a16="http://schemas.microsoft.com/office/drawing/2014/main" id="{433286BF-206E-FD60-0A13-79E3C6B9EB78}"/>
              </a:ext>
            </a:extLst>
          </p:cNvPr>
          <p:cNvSpPr>
            <a:spLocks noGrp="1"/>
          </p:cNvSpPr>
          <p:nvPr>
            <p:ph idx="1"/>
          </p:nvPr>
        </p:nvSpPr>
        <p:spPr>
          <a:xfrm>
            <a:off x="1497623" y="1281683"/>
            <a:ext cx="5891903" cy="1888236"/>
          </a:xfrm>
        </p:spPr>
        <p:txBody>
          <a:bodyPr/>
          <a:lstStyle/>
          <a:p>
            <a:r>
              <a:rPr lang="en-US" altLang="ja-JP" dirty="0"/>
              <a:t>Unity</a:t>
            </a:r>
          </a:p>
          <a:p>
            <a:endParaRPr lang="en-US" altLang="ja-JP" dirty="0"/>
          </a:p>
        </p:txBody>
      </p:sp>
      <p:pic>
        <p:nvPicPr>
          <p:cNvPr id="3" name="689754086.645484">
            <a:hlinkClick r:id="" action="ppaction://media"/>
            <a:extLst>
              <a:ext uri="{FF2B5EF4-FFF2-40B4-BE49-F238E27FC236}">
                <a16:creationId xmlns:a16="http://schemas.microsoft.com/office/drawing/2014/main" id="{BA95D6C3-DB01-C891-82A6-944D19538DC5}"/>
              </a:ext>
            </a:extLst>
          </p:cNvPr>
          <p:cNvPicPr>
            <a:picLocks noChangeAspect="1"/>
          </p:cNvPicPr>
          <p:nvPr>
            <a:videoFile r:link="rId1"/>
            <p:extLst>
              <p:ext uri="{DAA4B4D4-6D71-4841-9C94-3DE7FCFB9230}">
                <p14:media xmlns:p14="http://schemas.microsoft.com/office/powerpoint/2010/main" r:embed="rId2">
                  <p14:trim end="13943"/>
                </p14:media>
              </p:ext>
            </p:extLst>
          </p:nvPr>
        </p:nvPicPr>
        <p:blipFill>
          <a:blip r:embed="rId4"/>
          <a:stretch>
            <a:fillRect/>
          </a:stretch>
        </p:blipFill>
        <p:spPr>
          <a:xfrm>
            <a:off x="2001307" y="1884694"/>
            <a:ext cx="5227951" cy="3385004"/>
          </a:xfrm>
          <a:prstGeom prst="rect">
            <a:avLst/>
          </a:prstGeom>
        </p:spPr>
      </p:pic>
    </p:spTree>
    <p:extLst>
      <p:ext uri="{BB962C8B-B14F-4D97-AF65-F5344CB8AC3E}">
        <p14:creationId xmlns:p14="http://schemas.microsoft.com/office/powerpoint/2010/main" val="1325847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DC979C-D0A0-3471-0031-B99D642CD7C6}"/>
              </a:ext>
            </a:extLst>
          </p:cNvPr>
          <p:cNvSpPr>
            <a:spLocks noGrp="1"/>
          </p:cNvSpPr>
          <p:nvPr>
            <p:ph type="title"/>
          </p:nvPr>
        </p:nvSpPr>
        <p:spPr>
          <a:xfrm>
            <a:off x="2231136" y="964692"/>
            <a:ext cx="7729728" cy="1188720"/>
          </a:xfrm>
          <a:solidFill>
            <a:schemeClr val="bg1"/>
          </a:solidFill>
          <a:ln w="117475" cmpd="thickThin">
            <a:solidFill>
              <a:srgbClr val="D2CB6C"/>
            </a:solidFill>
          </a:ln>
        </p:spPr>
        <p:txBody>
          <a:bodyPr>
            <a:normAutofit/>
          </a:bodyPr>
          <a:lstStyle/>
          <a:p>
            <a:r>
              <a:rPr lang="ja-JP" altLang="en-US" dirty="0"/>
              <a:t>アジェンダ</a:t>
            </a:r>
            <a:endParaRPr kumimoji="1" lang="ja-JP" altLang="en-US" dirty="0"/>
          </a:p>
        </p:txBody>
      </p:sp>
      <p:sp>
        <p:nvSpPr>
          <p:cNvPr id="3" name="コンテンツ プレースホルダー 2">
            <a:extLst>
              <a:ext uri="{FF2B5EF4-FFF2-40B4-BE49-F238E27FC236}">
                <a16:creationId xmlns:a16="http://schemas.microsoft.com/office/drawing/2014/main" id="{A826AFBF-6F65-E9B7-2C4F-FF966D7041BA}"/>
              </a:ext>
            </a:extLst>
          </p:cNvPr>
          <p:cNvSpPr>
            <a:spLocks noGrp="1"/>
          </p:cNvSpPr>
          <p:nvPr>
            <p:ph idx="1"/>
          </p:nvPr>
        </p:nvSpPr>
        <p:spPr>
          <a:xfrm>
            <a:off x="1388452" y="3010161"/>
            <a:ext cx="10014653" cy="3101983"/>
          </a:xfrm>
        </p:spPr>
        <p:txBody>
          <a:bodyPr>
            <a:normAutofit fontScale="92500" lnSpcReduction="10000"/>
          </a:bodyPr>
          <a:lstStyle/>
          <a:p>
            <a:pPr>
              <a:buFont typeface="Wingdings" panose="05000000000000000000" pitchFamily="2" charset="2"/>
              <a:buChar char="Ø"/>
            </a:pPr>
            <a:r>
              <a:rPr kumimoji="1" lang="ja-JP" altLang="en-US" sz="2400" dirty="0"/>
              <a:t>作品タイトル</a:t>
            </a:r>
            <a:endParaRPr kumimoji="1" lang="en-US" altLang="ja-JP" sz="2400" dirty="0"/>
          </a:p>
          <a:p>
            <a:pPr>
              <a:buFont typeface="Wingdings" panose="05000000000000000000" pitchFamily="2" charset="2"/>
              <a:buChar char="Ø"/>
            </a:pPr>
            <a:r>
              <a:rPr lang="ja-JP" altLang="en-US" sz="2400" dirty="0"/>
              <a:t>作品の概要・コンセプト・狙い</a:t>
            </a:r>
            <a:endParaRPr lang="en-US" altLang="ja-JP" sz="2400" dirty="0"/>
          </a:p>
          <a:p>
            <a:pPr>
              <a:buFont typeface="Wingdings" panose="05000000000000000000" pitchFamily="2" charset="2"/>
              <a:buChar char="Ø"/>
            </a:pPr>
            <a:r>
              <a:rPr lang="ja-JP" altLang="en-US" sz="2400" dirty="0"/>
              <a:t>発想のきっかけ</a:t>
            </a:r>
            <a:endParaRPr lang="en-US" altLang="ja-JP" sz="2400" dirty="0"/>
          </a:p>
          <a:p>
            <a:pPr>
              <a:buFont typeface="Wingdings" panose="05000000000000000000" pitchFamily="2" charset="2"/>
              <a:buChar char="Ø"/>
            </a:pPr>
            <a:r>
              <a:rPr lang="ja-JP" altLang="en-US" sz="2400" dirty="0"/>
              <a:t>哲学・ビジョン</a:t>
            </a:r>
            <a:endParaRPr lang="en-US" altLang="ja-JP" sz="2400" dirty="0"/>
          </a:p>
          <a:p>
            <a:pPr>
              <a:buFont typeface="Wingdings" panose="05000000000000000000" pitchFamily="2" charset="2"/>
              <a:buChar char="Ø"/>
            </a:pPr>
            <a:r>
              <a:rPr lang="ja-JP" altLang="en-US" sz="2400" dirty="0"/>
              <a:t>先行事例紹介</a:t>
            </a:r>
            <a:endParaRPr lang="en-US" altLang="ja-JP" sz="2400" dirty="0"/>
          </a:p>
          <a:p>
            <a:pPr>
              <a:buFont typeface="Wingdings" panose="05000000000000000000" pitchFamily="2" charset="2"/>
              <a:buChar char="Ø"/>
            </a:pPr>
            <a:r>
              <a:rPr lang="ja-JP" altLang="en-US" sz="2400" dirty="0"/>
              <a:t>開発環境紹介</a:t>
            </a:r>
            <a:endParaRPr lang="en-US" altLang="ja-JP" sz="2400" dirty="0"/>
          </a:p>
          <a:p>
            <a:pPr>
              <a:buFont typeface="Wingdings" panose="05000000000000000000" pitchFamily="2" charset="2"/>
              <a:buChar char="Ø"/>
            </a:pPr>
            <a:r>
              <a:rPr lang="ja-JP" altLang="en-US" sz="2400" dirty="0"/>
              <a:t>制作過程デモ</a:t>
            </a:r>
            <a:endParaRPr lang="en-US" altLang="ja-JP" sz="2400" dirty="0"/>
          </a:p>
          <a:p>
            <a:pPr>
              <a:buFont typeface="Wingdings" panose="05000000000000000000" pitchFamily="2" charset="2"/>
              <a:buChar char="Ø"/>
            </a:pPr>
            <a:endParaRPr kumimoji="1" lang="en-US" altLang="ja-JP" sz="2400" dirty="0"/>
          </a:p>
        </p:txBody>
      </p:sp>
    </p:spTree>
    <p:extLst>
      <p:ext uri="{BB962C8B-B14F-4D97-AF65-F5344CB8AC3E}">
        <p14:creationId xmlns:p14="http://schemas.microsoft.com/office/powerpoint/2010/main" val="321918121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EADCBA6-96D9-A348-27DF-918DCEA935DA}"/>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fontScale="90000"/>
          </a:bodyPr>
          <a:lstStyle/>
          <a:p>
            <a:br>
              <a:rPr kumimoji="1" lang="en-US" altLang="ja-JP" sz="3000" dirty="0">
                <a:solidFill>
                  <a:srgbClr val="FFFFFF"/>
                </a:solidFill>
              </a:rPr>
            </a:br>
            <a:br>
              <a:rPr kumimoji="1" lang="en-US" altLang="ja-JP" sz="3000" dirty="0">
                <a:solidFill>
                  <a:srgbClr val="FFFFFF"/>
                </a:solidFill>
              </a:rPr>
            </a:br>
            <a:br>
              <a:rPr kumimoji="1" lang="en-US" altLang="ja-JP" sz="3000" dirty="0">
                <a:solidFill>
                  <a:srgbClr val="FFFFFF"/>
                </a:solidFill>
              </a:rPr>
            </a:br>
            <a:br>
              <a:rPr lang="en-US" altLang="ja-JP" sz="3000" dirty="0">
                <a:solidFill>
                  <a:srgbClr val="FFFFFF"/>
                </a:solidFill>
              </a:rPr>
            </a:br>
            <a:r>
              <a:rPr lang="ja-JP" altLang="en-US" sz="3000" dirty="0">
                <a:solidFill>
                  <a:srgbClr val="FFFFFF"/>
                </a:solidFill>
              </a:rPr>
              <a:t>作品タイトル</a:t>
            </a:r>
            <a:endParaRPr kumimoji="1" lang="ja-JP" altLang="en-US" sz="3000" dirty="0">
              <a:solidFill>
                <a:srgbClr val="FFFFFF"/>
              </a:solidFill>
            </a:endParaRPr>
          </a:p>
        </p:txBody>
      </p:sp>
      <p:sp>
        <p:nvSpPr>
          <p:cNvPr id="5" name="コンテンツ プレースホルダー 4">
            <a:extLst>
              <a:ext uri="{FF2B5EF4-FFF2-40B4-BE49-F238E27FC236}">
                <a16:creationId xmlns:a16="http://schemas.microsoft.com/office/drawing/2014/main" id="{B436735D-62ED-037A-6FC9-79ECF4BDA68E}"/>
              </a:ext>
            </a:extLst>
          </p:cNvPr>
          <p:cNvSpPr>
            <a:spLocks noGrp="1"/>
          </p:cNvSpPr>
          <p:nvPr>
            <p:ph idx="1"/>
          </p:nvPr>
        </p:nvSpPr>
        <p:spPr>
          <a:xfrm>
            <a:off x="1121592" y="1689586"/>
            <a:ext cx="6598576" cy="3101983"/>
          </a:xfrm>
        </p:spPr>
        <p:txBody>
          <a:bodyPr anchor="ctr">
            <a:normAutofit/>
          </a:bodyPr>
          <a:lstStyle/>
          <a:p>
            <a:pPr marL="0" indent="0" algn="ctr">
              <a:buNone/>
            </a:pPr>
            <a:r>
              <a:rPr lang="en-US" altLang="ja-JP" sz="11500" dirty="0" err="1"/>
              <a:t>ARbumes</a:t>
            </a:r>
            <a:endParaRPr lang="ja-JP" altLang="en-US" sz="11500" dirty="0"/>
          </a:p>
        </p:txBody>
      </p:sp>
      <p:pic>
        <p:nvPicPr>
          <p:cNvPr id="7" name="グラフィックス 6" descr="サブタイトル 単色塗りつぶし">
            <a:extLst>
              <a:ext uri="{FF2B5EF4-FFF2-40B4-BE49-F238E27FC236}">
                <a16:creationId xmlns:a16="http://schemas.microsoft.com/office/drawing/2014/main" id="{8B25FCDB-EF26-5624-1DA1-86034E1F86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2757" y="2164080"/>
            <a:ext cx="1989236" cy="1989236"/>
          </a:xfrm>
          <a:prstGeom prst="rect">
            <a:avLst/>
          </a:prstGeom>
        </p:spPr>
      </p:pic>
    </p:spTree>
    <p:extLst>
      <p:ext uri="{BB962C8B-B14F-4D97-AF65-F5344CB8AC3E}">
        <p14:creationId xmlns:p14="http://schemas.microsoft.com/office/powerpoint/2010/main" val="254583134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AFC1E0D0-8881-5A58-ADBE-E2B1B1EE0C2C}"/>
              </a:ext>
            </a:extLst>
          </p:cNvPr>
          <p:cNvSpPr>
            <a:spLocks noGrp="1"/>
          </p:cNvSpPr>
          <p:nvPr>
            <p:ph idx="1"/>
          </p:nvPr>
        </p:nvSpPr>
        <p:spPr>
          <a:xfrm>
            <a:off x="997526" y="1284288"/>
            <a:ext cx="6391999" cy="3913187"/>
          </a:xfrm>
        </p:spPr>
        <p:txBody>
          <a:bodyPr anchor="ctr">
            <a:normAutofit/>
          </a:bodyPr>
          <a:lstStyle/>
          <a:p>
            <a:pPr marL="0" indent="0">
              <a:buNone/>
            </a:pPr>
            <a:r>
              <a:rPr kumimoji="1" lang="ja-JP" altLang="en-US" sz="2200" dirty="0">
                <a:latin typeface="+mn-ea"/>
              </a:rPr>
              <a:t>写真にまつわる出来事や感情をその瞬</a:t>
            </a:r>
          </a:p>
          <a:p>
            <a:pPr marL="0" indent="0">
              <a:buNone/>
            </a:pPr>
            <a:r>
              <a:rPr kumimoji="1" lang="ja-JP" altLang="en-US" sz="2200" dirty="0">
                <a:latin typeface="+mn-ea"/>
              </a:rPr>
              <a:t>間ごとに事前記録</a:t>
            </a:r>
          </a:p>
          <a:p>
            <a:pPr marL="0" indent="0">
              <a:buNone/>
            </a:pPr>
            <a:r>
              <a:rPr kumimoji="1" lang="ja-JP" altLang="en-US" sz="2200" dirty="0">
                <a:latin typeface="+mn-ea"/>
              </a:rPr>
              <a:t>↓</a:t>
            </a:r>
          </a:p>
          <a:p>
            <a:pPr marL="0" indent="0">
              <a:buNone/>
            </a:pPr>
            <a:r>
              <a:rPr kumimoji="1" lang="ja-JP" altLang="en-US" sz="2200" dirty="0">
                <a:latin typeface="+mn-ea"/>
              </a:rPr>
              <a:t>アナログ写真</a:t>
            </a:r>
            <a:r>
              <a:rPr kumimoji="1" lang="en-US" altLang="ja-JP" sz="2200" dirty="0">
                <a:latin typeface="+mn-ea"/>
              </a:rPr>
              <a:t>(</a:t>
            </a:r>
            <a:r>
              <a:rPr kumimoji="1" lang="ja-JP" altLang="en-US" sz="2200" dirty="0">
                <a:latin typeface="+mn-ea"/>
              </a:rPr>
              <a:t>アルバム</a:t>
            </a:r>
            <a:r>
              <a:rPr kumimoji="1" lang="en-US" altLang="ja-JP" sz="2200" dirty="0">
                <a:latin typeface="+mn-ea"/>
              </a:rPr>
              <a:t>)</a:t>
            </a:r>
            <a:r>
              <a:rPr kumimoji="1" lang="ja-JP" altLang="en-US" sz="2200" dirty="0">
                <a:latin typeface="+mn-ea"/>
              </a:rPr>
              <a:t>に</a:t>
            </a:r>
            <a:r>
              <a:rPr kumimoji="1" lang="en-US" altLang="ja-JP" sz="2200" dirty="0">
                <a:latin typeface="+mn-ea"/>
              </a:rPr>
              <a:t>AR</a:t>
            </a:r>
            <a:r>
              <a:rPr kumimoji="1" lang="ja-JP" altLang="en-US" sz="2200" dirty="0">
                <a:latin typeface="+mn-ea"/>
              </a:rPr>
              <a:t>マーカーを</a:t>
            </a:r>
          </a:p>
          <a:p>
            <a:pPr marL="0" indent="0">
              <a:buNone/>
            </a:pPr>
            <a:r>
              <a:rPr kumimoji="1" lang="ja-JP" altLang="en-US" sz="2200" dirty="0">
                <a:latin typeface="+mn-ea"/>
              </a:rPr>
              <a:t>アサイン、デジタル上で写真にまつわる思い出を、</a:t>
            </a:r>
          </a:p>
          <a:p>
            <a:pPr marL="0" indent="0">
              <a:buNone/>
            </a:pPr>
            <a:r>
              <a:rPr kumimoji="1" lang="ja-JP" altLang="en-US" sz="2200" dirty="0">
                <a:latin typeface="+mn-ea"/>
              </a:rPr>
              <a:t>テキストを通して振り返る</a:t>
            </a:r>
          </a:p>
        </p:txBody>
      </p:sp>
      <p:sp>
        <p:nvSpPr>
          <p:cNvPr id="5" name="タイトル 1">
            <a:extLst>
              <a:ext uri="{FF2B5EF4-FFF2-40B4-BE49-F238E27FC236}">
                <a16:creationId xmlns:a16="http://schemas.microsoft.com/office/drawing/2014/main" id="{CE970CA6-DE5E-6C97-45CA-E2A4DDFCC4A5}"/>
              </a:ext>
            </a:extLst>
          </p:cNvPr>
          <p:cNvSpPr txBox="1">
            <a:spLocks/>
          </p:cNvSpPr>
          <p:nvPr/>
        </p:nvSpPr>
        <p:spPr bwMode="black">
          <a:xfrm>
            <a:off x="7739509" y="1586484"/>
            <a:ext cx="3685032" cy="3685032"/>
          </a:xfrm>
          <a:prstGeom prst="ellipse">
            <a:avLst/>
          </a:prstGeom>
          <a:solidFill>
            <a:schemeClr val="accent2"/>
          </a:solidFill>
          <a:ln w="31750" cap="sq">
            <a:no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kumimoji="1" sz="2800" kern="1200" cap="all" spc="200" baseline="0">
                <a:solidFill>
                  <a:schemeClr val="tx1">
                    <a:lumMod val="85000"/>
                    <a:lumOff val="15000"/>
                  </a:schemeClr>
                </a:solidFill>
                <a:latin typeface="+mj-lt"/>
                <a:ea typeface="+mj-ea"/>
                <a:cs typeface="+mj-cs"/>
              </a:defRPr>
            </a:lvl1pPr>
          </a:lstStyle>
          <a:p>
            <a:br>
              <a:rPr lang="en-US" altLang="ja-JP" sz="2400">
                <a:solidFill>
                  <a:srgbClr val="FFFFFF"/>
                </a:solidFill>
              </a:rPr>
            </a:br>
            <a:br>
              <a:rPr lang="en-US" altLang="ja-JP" sz="2400">
                <a:solidFill>
                  <a:srgbClr val="FFFFFF"/>
                </a:solidFill>
              </a:rPr>
            </a:br>
            <a:br>
              <a:rPr lang="en-US" altLang="ja-JP" sz="2400">
                <a:solidFill>
                  <a:srgbClr val="FFFFFF"/>
                </a:solidFill>
              </a:rPr>
            </a:br>
            <a:br>
              <a:rPr lang="en-US" altLang="ja-JP" sz="2400">
                <a:solidFill>
                  <a:srgbClr val="FFFFFF"/>
                </a:solidFill>
              </a:rPr>
            </a:br>
            <a:br>
              <a:rPr lang="en-US" altLang="ja-JP" sz="2400">
                <a:solidFill>
                  <a:srgbClr val="FFFFFF"/>
                </a:solidFill>
              </a:rPr>
            </a:br>
            <a:r>
              <a:rPr lang="ja-JP" altLang="en-US" sz="3000">
                <a:solidFill>
                  <a:srgbClr val="FFFFFF"/>
                </a:solidFill>
                <a:latin typeface="+mn-ea"/>
                <a:ea typeface="+mn-ea"/>
              </a:rPr>
              <a:t>作品概要</a:t>
            </a:r>
            <a:endParaRPr lang="ja-JP" altLang="en-US" sz="3000" dirty="0">
              <a:solidFill>
                <a:srgbClr val="FFFFFF"/>
              </a:solidFill>
            </a:endParaRPr>
          </a:p>
        </p:txBody>
      </p:sp>
      <p:pic>
        <p:nvPicPr>
          <p:cNvPr id="6" name="グラフィックス 5" descr="サブタイトル 単色塗りつぶし">
            <a:extLst>
              <a:ext uri="{FF2B5EF4-FFF2-40B4-BE49-F238E27FC236}">
                <a16:creationId xmlns:a16="http://schemas.microsoft.com/office/drawing/2014/main" id="{7F885DAE-9C70-3C92-45E2-2FF9AB05F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2757" y="2164080"/>
            <a:ext cx="1989236" cy="1989236"/>
          </a:xfrm>
          <a:prstGeom prst="rect">
            <a:avLst/>
          </a:prstGeom>
        </p:spPr>
      </p:pic>
    </p:spTree>
    <p:extLst>
      <p:ext uri="{BB962C8B-B14F-4D97-AF65-F5344CB8AC3E}">
        <p14:creationId xmlns:p14="http://schemas.microsoft.com/office/powerpoint/2010/main" val="251292539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C3515-D84B-AB79-7B46-6C24956B3D57}"/>
              </a:ext>
            </a:extLst>
          </p:cNvPr>
          <p:cNvSpPr/>
          <p:nvPr/>
        </p:nvSpPr>
        <p:spPr>
          <a:xfrm>
            <a:off x="353860" y="348088"/>
            <a:ext cx="11484279" cy="610956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09F93D2D-8B5C-0438-8EE5-E5F780DC6EA8}"/>
              </a:ext>
            </a:extLst>
          </p:cNvPr>
          <p:cNvSpPr/>
          <p:nvPr/>
        </p:nvSpPr>
        <p:spPr>
          <a:xfrm>
            <a:off x="167796" y="203156"/>
            <a:ext cx="11856406" cy="6451686"/>
          </a:xfrm>
          <a:prstGeom prst="rect">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7791956D-B1F6-0942-8771-AAEFF9B58A56}"/>
              </a:ext>
            </a:extLst>
          </p:cNvPr>
          <p:cNvPicPr>
            <a:picLocks noChangeAspect="1"/>
          </p:cNvPicPr>
          <p:nvPr/>
        </p:nvPicPr>
        <p:blipFill>
          <a:blip r:embed="rId2"/>
          <a:stretch>
            <a:fillRect/>
          </a:stretch>
        </p:blipFill>
        <p:spPr>
          <a:xfrm>
            <a:off x="583133" y="3311091"/>
            <a:ext cx="2474172" cy="2474172"/>
          </a:xfrm>
          <a:prstGeom prst="rect">
            <a:avLst/>
          </a:prstGeom>
        </p:spPr>
      </p:pic>
      <p:pic>
        <p:nvPicPr>
          <p:cNvPr id="3" name="図 2">
            <a:extLst>
              <a:ext uri="{FF2B5EF4-FFF2-40B4-BE49-F238E27FC236}">
                <a16:creationId xmlns:a16="http://schemas.microsoft.com/office/drawing/2014/main" id="{C71EB800-E4A0-B4AD-88D1-92E8FF00DE15}"/>
              </a:ext>
            </a:extLst>
          </p:cNvPr>
          <p:cNvPicPr>
            <a:picLocks noChangeAspect="1"/>
          </p:cNvPicPr>
          <p:nvPr/>
        </p:nvPicPr>
        <p:blipFill>
          <a:blip r:embed="rId3"/>
          <a:stretch>
            <a:fillRect/>
          </a:stretch>
        </p:blipFill>
        <p:spPr>
          <a:xfrm>
            <a:off x="1465400" y="1401955"/>
            <a:ext cx="2265975" cy="2240279"/>
          </a:xfrm>
          <a:prstGeom prst="rect">
            <a:avLst/>
          </a:prstGeom>
        </p:spPr>
      </p:pic>
      <p:pic>
        <p:nvPicPr>
          <p:cNvPr id="9" name="図 8">
            <a:extLst>
              <a:ext uri="{FF2B5EF4-FFF2-40B4-BE49-F238E27FC236}">
                <a16:creationId xmlns:a16="http://schemas.microsoft.com/office/drawing/2014/main" id="{404C26AD-0A26-AF1C-AAB4-D439C81D5EE8}"/>
              </a:ext>
            </a:extLst>
          </p:cNvPr>
          <p:cNvPicPr>
            <a:picLocks noChangeAspect="1"/>
          </p:cNvPicPr>
          <p:nvPr/>
        </p:nvPicPr>
        <p:blipFill>
          <a:blip r:embed="rId3"/>
          <a:stretch>
            <a:fillRect/>
          </a:stretch>
        </p:blipFill>
        <p:spPr>
          <a:xfrm>
            <a:off x="1468112" y="4096545"/>
            <a:ext cx="704213" cy="693295"/>
          </a:xfrm>
          <a:prstGeom prst="rect">
            <a:avLst/>
          </a:prstGeom>
        </p:spPr>
      </p:pic>
      <p:sp>
        <p:nvSpPr>
          <p:cNvPr id="10" name="矢印: 右 9">
            <a:extLst>
              <a:ext uri="{FF2B5EF4-FFF2-40B4-BE49-F238E27FC236}">
                <a16:creationId xmlns:a16="http://schemas.microsoft.com/office/drawing/2014/main" id="{96024E36-9AA9-C26C-46B2-E4603ED73D41}"/>
              </a:ext>
            </a:extLst>
          </p:cNvPr>
          <p:cNvSpPr/>
          <p:nvPr/>
        </p:nvSpPr>
        <p:spPr>
          <a:xfrm>
            <a:off x="3939572" y="3010988"/>
            <a:ext cx="855617" cy="418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E821DA99-0320-E1E8-DD8A-D7CB5CFA55FF}"/>
              </a:ext>
            </a:extLst>
          </p:cNvPr>
          <p:cNvPicPr>
            <a:picLocks noChangeAspect="1"/>
          </p:cNvPicPr>
          <p:nvPr/>
        </p:nvPicPr>
        <p:blipFill rotWithShape="1">
          <a:blip r:embed="rId4"/>
          <a:srcRect l="22675" r="22674"/>
          <a:stretch/>
        </p:blipFill>
        <p:spPr>
          <a:xfrm>
            <a:off x="4795189" y="775065"/>
            <a:ext cx="2136549" cy="3909419"/>
          </a:xfrm>
          <a:prstGeom prst="rect">
            <a:avLst/>
          </a:prstGeom>
        </p:spPr>
      </p:pic>
      <p:pic>
        <p:nvPicPr>
          <p:cNvPr id="14" name="図 13">
            <a:extLst>
              <a:ext uri="{FF2B5EF4-FFF2-40B4-BE49-F238E27FC236}">
                <a16:creationId xmlns:a16="http://schemas.microsoft.com/office/drawing/2014/main" id="{0487D3C1-AAFA-E071-9369-128D68F9034F}"/>
              </a:ext>
            </a:extLst>
          </p:cNvPr>
          <p:cNvPicPr>
            <a:picLocks noChangeAspect="1"/>
          </p:cNvPicPr>
          <p:nvPr/>
        </p:nvPicPr>
        <p:blipFill>
          <a:blip r:embed="rId5"/>
          <a:stretch>
            <a:fillRect/>
          </a:stretch>
        </p:blipFill>
        <p:spPr>
          <a:xfrm>
            <a:off x="5056557" y="1269828"/>
            <a:ext cx="1592962" cy="3047447"/>
          </a:xfrm>
          <a:prstGeom prst="rect">
            <a:avLst/>
          </a:prstGeom>
        </p:spPr>
      </p:pic>
      <p:sp>
        <p:nvSpPr>
          <p:cNvPr id="16" name="テキスト ボックス 15">
            <a:extLst>
              <a:ext uri="{FF2B5EF4-FFF2-40B4-BE49-F238E27FC236}">
                <a16:creationId xmlns:a16="http://schemas.microsoft.com/office/drawing/2014/main" id="{B2271F43-F526-2411-0ED0-20BFFD5BFDE5}"/>
              </a:ext>
            </a:extLst>
          </p:cNvPr>
          <p:cNvSpPr txBox="1"/>
          <p:nvPr/>
        </p:nvSpPr>
        <p:spPr>
          <a:xfrm>
            <a:off x="4736406" y="4741592"/>
            <a:ext cx="2474172" cy="1477328"/>
          </a:xfrm>
          <a:prstGeom prst="rect">
            <a:avLst/>
          </a:prstGeom>
          <a:noFill/>
        </p:spPr>
        <p:txBody>
          <a:bodyPr wrap="square" rtlCol="0">
            <a:spAutoFit/>
          </a:bodyPr>
          <a:lstStyle/>
          <a:p>
            <a:pPr algn="ctr"/>
            <a:r>
              <a:rPr kumimoji="1" lang="ja-JP" altLang="en-US" dirty="0">
                <a:solidFill>
                  <a:schemeClr val="bg1"/>
                </a:solidFill>
              </a:rPr>
              <a:t>コメントと思いとして残したい写真を</a:t>
            </a:r>
            <a:r>
              <a:rPr kumimoji="1" lang="en-US" altLang="ja-JP" dirty="0">
                <a:solidFill>
                  <a:schemeClr val="bg1"/>
                </a:solidFill>
              </a:rPr>
              <a:t>4</a:t>
            </a:r>
            <a:r>
              <a:rPr kumimoji="1" lang="ja-JP" altLang="en-US" dirty="0">
                <a:solidFill>
                  <a:schemeClr val="bg1"/>
                </a:solidFill>
              </a:rPr>
              <a:t>年間貯めていく</a:t>
            </a:r>
            <a:endParaRPr kumimoji="1" lang="en-US" altLang="ja-JP" dirty="0">
              <a:solidFill>
                <a:schemeClr val="bg1"/>
              </a:solidFill>
            </a:endParaRPr>
          </a:p>
          <a:p>
            <a:pPr algn="ctr"/>
            <a:r>
              <a:rPr kumimoji="1" lang="ja-JP" altLang="en-US" dirty="0">
                <a:solidFill>
                  <a:schemeClr val="bg1"/>
                </a:solidFill>
              </a:rPr>
              <a:t>（書き込めるのは投稿してから</a:t>
            </a:r>
            <a:r>
              <a:rPr kumimoji="1" lang="en-US" altLang="ja-JP" dirty="0">
                <a:solidFill>
                  <a:schemeClr val="bg1"/>
                </a:solidFill>
              </a:rPr>
              <a:t>1</a:t>
            </a:r>
            <a:r>
              <a:rPr kumimoji="1" lang="ja-JP" altLang="en-US" dirty="0">
                <a:solidFill>
                  <a:schemeClr val="bg1"/>
                </a:solidFill>
              </a:rPr>
              <a:t>週間）</a:t>
            </a:r>
          </a:p>
        </p:txBody>
      </p:sp>
      <p:pic>
        <p:nvPicPr>
          <p:cNvPr id="17" name="図 16">
            <a:extLst>
              <a:ext uri="{FF2B5EF4-FFF2-40B4-BE49-F238E27FC236}">
                <a16:creationId xmlns:a16="http://schemas.microsoft.com/office/drawing/2014/main" id="{1B554C89-CBA3-0841-B7B0-797B27F761CF}"/>
              </a:ext>
            </a:extLst>
          </p:cNvPr>
          <p:cNvPicPr>
            <a:picLocks noChangeAspect="1"/>
          </p:cNvPicPr>
          <p:nvPr/>
        </p:nvPicPr>
        <p:blipFill>
          <a:blip r:embed="rId6"/>
          <a:stretch>
            <a:fillRect/>
          </a:stretch>
        </p:blipFill>
        <p:spPr>
          <a:xfrm>
            <a:off x="6893354" y="2990574"/>
            <a:ext cx="894001" cy="493506"/>
          </a:xfrm>
          <a:prstGeom prst="rect">
            <a:avLst/>
          </a:prstGeom>
        </p:spPr>
      </p:pic>
      <p:pic>
        <p:nvPicPr>
          <p:cNvPr id="19" name="図 18">
            <a:extLst>
              <a:ext uri="{FF2B5EF4-FFF2-40B4-BE49-F238E27FC236}">
                <a16:creationId xmlns:a16="http://schemas.microsoft.com/office/drawing/2014/main" id="{104E7673-82F7-0D54-2D0A-4C09A66C0C21}"/>
              </a:ext>
            </a:extLst>
          </p:cNvPr>
          <p:cNvPicPr>
            <a:picLocks noChangeAspect="1"/>
          </p:cNvPicPr>
          <p:nvPr/>
        </p:nvPicPr>
        <p:blipFill rotWithShape="1">
          <a:blip r:embed="rId7"/>
          <a:srcRect l="14242" t="28952" r="47341" b="31694"/>
          <a:stretch/>
        </p:blipFill>
        <p:spPr>
          <a:xfrm rot="20855967">
            <a:off x="7868214" y="722329"/>
            <a:ext cx="2961801" cy="1896301"/>
          </a:xfrm>
          <a:prstGeom prst="rect">
            <a:avLst/>
          </a:prstGeom>
        </p:spPr>
      </p:pic>
      <p:pic>
        <p:nvPicPr>
          <p:cNvPr id="21" name="図 20">
            <a:extLst>
              <a:ext uri="{FF2B5EF4-FFF2-40B4-BE49-F238E27FC236}">
                <a16:creationId xmlns:a16="http://schemas.microsoft.com/office/drawing/2014/main" id="{321BE616-1F08-1F9E-3941-5966403B36A1}"/>
              </a:ext>
            </a:extLst>
          </p:cNvPr>
          <p:cNvPicPr>
            <a:picLocks noChangeAspect="1"/>
          </p:cNvPicPr>
          <p:nvPr/>
        </p:nvPicPr>
        <p:blipFill rotWithShape="1">
          <a:blip r:embed="rId8"/>
          <a:srcRect l="25691" t="12684" r="9180"/>
          <a:stretch/>
        </p:blipFill>
        <p:spPr>
          <a:xfrm>
            <a:off x="9209830" y="2540371"/>
            <a:ext cx="2022549" cy="2711605"/>
          </a:xfrm>
          <a:prstGeom prst="rect">
            <a:avLst/>
          </a:prstGeom>
        </p:spPr>
      </p:pic>
      <p:pic>
        <p:nvPicPr>
          <p:cNvPr id="23" name="図 22">
            <a:extLst>
              <a:ext uri="{FF2B5EF4-FFF2-40B4-BE49-F238E27FC236}">
                <a16:creationId xmlns:a16="http://schemas.microsoft.com/office/drawing/2014/main" id="{EB9E1204-AF52-CAF4-3867-BC842A8D4F86}"/>
              </a:ext>
            </a:extLst>
          </p:cNvPr>
          <p:cNvPicPr>
            <a:picLocks noChangeAspect="1"/>
          </p:cNvPicPr>
          <p:nvPr/>
        </p:nvPicPr>
        <p:blipFill rotWithShape="1">
          <a:blip r:embed="rId3"/>
          <a:srcRect l="5449" t="16556" r="5682" b="21238"/>
          <a:stretch/>
        </p:blipFill>
        <p:spPr>
          <a:xfrm rot="20851659">
            <a:off x="8152342" y="1089215"/>
            <a:ext cx="947281" cy="652801"/>
          </a:xfrm>
          <a:prstGeom prst="rect">
            <a:avLst/>
          </a:prstGeom>
        </p:spPr>
      </p:pic>
      <p:pic>
        <p:nvPicPr>
          <p:cNvPr id="25" name="図 24">
            <a:extLst>
              <a:ext uri="{FF2B5EF4-FFF2-40B4-BE49-F238E27FC236}">
                <a16:creationId xmlns:a16="http://schemas.microsoft.com/office/drawing/2014/main" id="{8794DD72-A3C6-6F92-7204-8F7A2AB455C3}"/>
              </a:ext>
            </a:extLst>
          </p:cNvPr>
          <p:cNvPicPr>
            <a:picLocks noChangeAspect="1"/>
          </p:cNvPicPr>
          <p:nvPr/>
        </p:nvPicPr>
        <p:blipFill rotWithShape="1">
          <a:blip r:embed="rId9"/>
          <a:srcRect t="21715" b="26952"/>
          <a:stretch/>
        </p:blipFill>
        <p:spPr>
          <a:xfrm rot="20828838">
            <a:off x="8315846" y="1767925"/>
            <a:ext cx="951830" cy="651769"/>
          </a:xfrm>
          <a:prstGeom prst="rect">
            <a:avLst/>
          </a:prstGeom>
        </p:spPr>
      </p:pic>
      <p:pic>
        <p:nvPicPr>
          <p:cNvPr id="27" name="図 26">
            <a:extLst>
              <a:ext uri="{FF2B5EF4-FFF2-40B4-BE49-F238E27FC236}">
                <a16:creationId xmlns:a16="http://schemas.microsoft.com/office/drawing/2014/main" id="{D5F31C35-9507-E9F1-675A-3C71CBFBED4D}"/>
              </a:ext>
            </a:extLst>
          </p:cNvPr>
          <p:cNvPicPr>
            <a:picLocks noChangeAspect="1"/>
          </p:cNvPicPr>
          <p:nvPr/>
        </p:nvPicPr>
        <p:blipFill rotWithShape="1">
          <a:blip r:embed="rId10"/>
          <a:srcRect l="12636" t="14000" r="8257" b="13037"/>
          <a:stretch/>
        </p:blipFill>
        <p:spPr>
          <a:xfrm rot="20617706">
            <a:off x="9502084" y="785932"/>
            <a:ext cx="968556" cy="669698"/>
          </a:xfrm>
          <a:prstGeom prst="rect">
            <a:avLst/>
          </a:prstGeom>
        </p:spPr>
      </p:pic>
      <p:pic>
        <p:nvPicPr>
          <p:cNvPr id="29" name="図 28">
            <a:extLst>
              <a:ext uri="{FF2B5EF4-FFF2-40B4-BE49-F238E27FC236}">
                <a16:creationId xmlns:a16="http://schemas.microsoft.com/office/drawing/2014/main" id="{B3D9FA61-C562-5F19-AABF-A3FFB178D02F}"/>
              </a:ext>
            </a:extLst>
          </p:cNvPr>
          <p:cNvPicPr>
            <a:picLocks noChangeAspect="1"/>
          </p:cNvPicPr>
          <p:nvPr/>
        </p:nvPicPr>
        <p:blipFill rotWithShape="1">
          <a:blip r:embed="rId11"/>
          <a:srcRect l="14899" t="22858" r="4006" b="34993"/>
          <a:stretch/>
        </p:blipFill>
        <p:spPr>
          <a:xfrm rot="20674986">
            <a:off x="9686462" y="1463040"/>
            <a:ext cx="954394" cy="661694"/>
          </a:xfrm>
          <a:prstGeom prst="rect">
            <a:avLst/>
          </a:prstGeom>
        </p:spPr>
      </p:pic>
      <p:pic>
        <p:nvPicPr>
          <p:cNvPr id="30" name="図 29">
            <a:extLst>
              <a:ext uri="{FF2B5EF4-FFF2-40B4-BE49-F238E27FC236}">
                <a16:creationId xmlns:a16="http://schemas.microsoft.com/office/drawing/2014/main" id="{E7AF6599-44CB-1743-F2E9-E3A2595B1E63}"/>
              </a:ext>
            </a:extLst>
          </p:cNvPr>
          <p:cNvPicPr>
            <a:picLocks noChangeAspect="1"/>
          </p:cNvPicPr>
          <p:nvPr/>
        </p:nvPicPr>
        <p:blipFill>
          <a:blip r:embed="rId12"/>
          <a:stretch>
            <a:fillRect/>
          </a:stretch>
        </p:blipFill>
        <p:spPr>
          <a:xfrm rot="710398">
            <a:off x="9497118" y="3243225"/>
            <a:ext cx="991400" cy="782980"/>
          </a:xfrm>
          <a:prstGeom prst="rect">
            <a:avLst/>
          </a:prstGeom>
        </p:spPr>
      </p:pic>
      <p:sp>
        <p:nvSpPr>
          <p:cNvPr id="31" name="テキスト ボックス 30">
            <a:extLst>
              <a:ext uri="{FF2B5EF4-FFF2-40B4-BE49-F238E27FC236}">
                <a16:creationId xmlns:a16="http://schemas.microsoft.com/office/drawing/2014/main" id="{7DBF9986-72B1-F08C-CB66-2E873608B874}"/>
              </a:ext>
            </a:extLst>
          </p:cNvPr>
          <p:cNvSpPr txBox="1"/>
          <p:nvPr/>
        </p:nvSpPr>
        <p:spPr>
          <a:xfrm>
            <a:off x="9158937" y="3186296"/>
            <a:ext cx="958245" cy="307777"/>
          </a:xfrm>
          <a:prstGeom prst="rect">
            <a:avLst/>
          </a:prstGeom>
          <a:noFill/>
        </p:spPr>
        <p:txBody>
          <a:bodyPr wrap="square" rtlCol="0">
            <a:spAutoFit/>
          </a:bodyPr>
          <a:lstStyle/>
          <a:p>
            <a:r>
              <a:rPr kumimoji="1" lang="ja-JP" altLang="en-US" sz="1400" dirty="0">
                <a:solidFill>
                  <a:schemeClr val="accent1"/>
                </a:solidFill>
              </a:rPr>
              <a:t>感動した</a:t>
            </a:r>
          </a:p>
        </p:txBody>
      </p:sp>
      <p:sp>
        <p:nvSpPr>
          <p:cNvPr id="32" name="テキスト ボックス 31">
            <a:extLst>
              <a:ext uri="{FF2B5EF4-FFF2-40B4-BE49-F238E27FC236}">
                <a16:creationId xmlns:a16="http://schemas.microsoft.com/office/drawing/2014/main" id="{0B2525B5-0B3E-43D7-6A83-AAB18DA72F93}"/>
              </a:ext>
            </a:extLst>
          </p:cNvPr>
          <p:cNvSpPr txBox="1"/>
          <p:nvPr/>
        </p:nvSpPr>
        <p:spPr>
          <a:xfrm>
            <a:off x="9209830" y="3729394"/>
            <a:ext cx="1457070" cy="307777"/>
          </a:xfrm>
          <a:prstGeom prst="rect">
            <a:avLst/>
          </a:prstGeom>
          <a:noFill/>
        </p:spPr>
        <p:txBody>
          <a:bodyPr wrap="square" rtlCol="0">
            <a:spAutoFit/>
          </a:bodyPr>
          <a:lstStyle/>
          <a:p>
            <a:r>
              <a:rPr kumimoji="1" lang="ja-JP" altLang="en-US" sz="1400" dirty="0">
                <a:solidFill>
                  <a:schemeClr val="accent2"/>
                </a:solidFill>
              </a:rPr>
              <a:t>みんな泣いてた</a:t>
            </a:r>
          </a:p>
        </p:txBody>
      </p:sp>
      <p:sp>
        <p:nvSpPr>
          <p:cNvPr id="33" name="テキスト ボックス 32">
            <a:extLst>
              <a:ext uri="{FF2B5EF4-FFF2-40B4-BE49-F238E27FC236}">
                <a16:creationId xmlns:a16="http://schemas.microsoft.com/office/drawing/2014/main" id="{BB6D1E74-5969-B119-4825-D7F94BE4F00E}"/>
              </a:ext>
            </a:extLst>
          </p:cNvPr>
          <p:cNvSpPr txBox="1"/>
          <p:nvPr/>
        </p:nvSpPr>
        <p:spPr>
          <a:xfrm>
            <a:off x="9547013" y="3484080"/>
            <a:ext cx="1623463" cy="261610"/>
          </a:xfrm>
          <a:prstGeom prst="rect">
            <a:avLst/>
          </a:prstGeom>
          <a:noFill/>
        </p:spPr>
        <p:txBody>
          <a:bodyPr wrap="square" rtlCol="0">
            <a:spAutoFit/>
          </a:bodyPr>
          <a:lstStyle/>
          <a:p>
            <a:r>
              <a:rPr kumimoji="1" lang="ja-JP" altLang="en-US" sz="1100" dirty="0">
                <a:solidFill>
                  <a:schemeClr val="accent4"/>
                </a:solidFill>
              </a:rPr>
              <a:t>達成感がすごかった！</a:t>
            </a:r>
          </a:p>
        </p:txBody>
      </p:sp>
      <p:sp>
        <p:nvSpPr>
          <p:cNvPr id="35" name="テキスト ボックス 34">
            <a:extLst>
              <a:ext uri="{FF2B5EF4-FFF2-40B4-BE49-F238E27FC236}">
                <a16:creationId xmlns:a16="http://schemas.microsoft.com/office/drawing/2014/main" id="{82919325-91BF-2AE6-66B7-C287747BAC97}"/>
              </a:ext>
            </a:extLst>
          </p:cNvPr>
          <p:cNvSpPr txBox="1"/>
          <p:nvPr/>
        </p:nvSpPr>
        <p:spPr>
          <a:xfrm>
            <a:off x="8255794" y="5277716"/>
            <a:ext cx="3077449" cy="923330"/>
          </a:xfrm>
          <a:prstGeom prst="rect">
            <a:avLst/>
          </a:prstGeom>
          <a:noFill/>
        </p:spPr>
        <p:txBody>
          <a:bodyPr wrap="square" rtlCol="0">
            <a:spAutoFit/>
          </a:bodyPr>
          <a:lstStyle/>
          <a:p>
            <a:r>
              <a:rPr kumimoji="1" lang="ja-JP" altLang="en-US" dirty="0">
                <a:solidFill>
                  <a:schemeClr val="bg1"/>
                </a:solidFill>
              </a:rPr>
              <a:t>写真はアルバムとしてまとめられ、かざすと当時入れたコメントが出てくる</a:t>
            </a:r>
          </a:p>
        </p:txBody>
      </p:sp>
    </p:spTree>
    <p:extLst>
      <p:ext uri="{BB962C8B-B14F-4D97-AF65-F5344CB8AC3E}">
        <p14:creationId xmlns:p14="http://schemas.microsoft.com/office/powerpoint/2010/main" val="268744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1B6072-E994-BAB7-A607-EE3EB8105A15}"/>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3000" dirty="0">
                <a:solidFill>
                  <a:srgbClr val="FFFFFF"/>
                </a:solidFill>
                <a:latin typeface="+mn-ea"/>
                <a:ea typeface="+mn-ea"/>
              </a:rPr>
              <a:t>コンセプト</a:t>
            </a:r>
            <a:endParaRPr kumimoji="1" lang="ja-JP" altLang="en-US" sz="3000" dirty="0">
              <a:solidFill>
                <a:srgbClr val="FFFFFF"/>
              </a:solidFill>
            </a:endParaRPr>
          </a:p>
        </p:txBody>
      </p:sp>
      <p:sp>
        <p:nvSpPr>
          <p:cNvPr id="3" name="コンテンツ プレースホルダー 2">
            <a:extLst>
              <a:ext uri="{FF2B5EF4-FFF2-40B4-BE49-F238E27FC236}">
                <a16:creationId xmlns:a16="http://schemas.microsoft.com/office/drawing/2014/main" id="{E8769DF1-BAAE-E3E9-DE58-430803BDD422}"/>
              </a:ext>
            </a:extLst>
          </p:cNvPr>
          <p:cNvSpPr>
            <a:spLocks noGrp="1"/>
          </p:cNvSpPr>
          <p:nvPr>
            <p:ph idx="1"/>
          </p:nvPr>
        </p:nvSpPr>
        <p:spPr>
          <a:xfrm>
            <a:off x="1129792" y="1471968"/>
            <a:ext cx="7264908" cy="3914063"/>
          </a:xfrm>
        </p:spPr>
        <p:txBody>
          <a:bodyPr anchor="ctr">
            <a:normAutofit/>
          </a:bodyPr>
          <a:lstStyle/>
          <a:p>
            <a:pPr marL="0" indent="0">
              <a:buNone/>
            </a:pPr>
            <a:r>
              <a:rPr kumimoji="1" lang="ja-JP" altLang="en-US" sz="2400" dirty="0">
                <a:effectLst>
                  <a:outerShdw blurRad="38100" dist="38100" dir="2700000" algn="tl">
                    <a:srgbClr val="000000">
                      <a:alpha val="43137"/>
                    </a:srgbClr>
                  </a:outerShdw>
                </a:effectLst>
              </a:rPr>
              <a:t>「その瞬間に消えてしまうような感情や</a:t>
            </a:r>
            <a:endParaRPr kumimoji="1" lang="en-US" altLang="ja-JP" sz="2400" dirty="0">
              <a:effectLst>
                <a:outerShdw blurRad="38100" dist="38100" dir="2700000" algn="tl">
                  <a:srgbClr val="000000">
                    <a:alpha val="43137"/>
                  </a:srgbClr>
                </a:outerShdw>
              </a:effectLst>
            </a:endParaRPr>
          </a:p>
          <a:p>
            <a:pPr marL="0" indent="0">
              <a:buNone/>
            </a:pPr>
            <a:r>
              <a:rPr kumimoji="1" lang="ja-JP" altLang="en-US" sz="2400" dirty="0">
                <a:effectLst>
                  <a:outerShdw blurRad="38100" dist="38100" dir="2700000" algn="tl">
                    <a:srgbClr val="000000">
                      <a:alpha val="43137"/>
                    </a:srgbClr>
                  </a:outerShdw>
                </a:effectLst>
              </a:rPr>
              <a:t>　出来事を記録し、未来に残す」</a:t>
            </a:r>
            <a:endParaRPr kumimoji="1" lang="en-US" altLang="ja-JP" sz="2400" dirty="0">
              <a:effectLst>
                <a:outerShdw blurRad="38100" dist="38100" dir="2700000" algn="tl">
                  <a:srgbClr val="000000">
                    <a:alpha val="43137"/>
                  </a:srgbClr>
                </a:outerShdw>
              </a:effectLst>
            </a:endParaRPr>
          </a:p>
          <a:p>
            <a:pPr marL="0" indent="0">
              <a:buNone/>
            </a:pPr>
            <a:endParaRPr lang="en-US" altLang="ja-JP" sz="2400" dirty="0"/>
          </a:p>
        </p:txBody>
      </p:sp>
      <p:pic>
        <p:nvPicPr>
          <p:cNvPr id="9" name="グラフィックス 8" descr="思案中の吹き出し 単色塗りつぶし">
            <a:extLst>
              <a:ext uri="{FF2B5EF4-FFF2-40B4-BE49-F238E27FC236}">
                <a16:creationId xmlns:a16="http://schemas.microsoft.com/office/drawing/2014/main" id="{DFD94F70-A57B-F55A-B523-97769B625F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8538150" y="2330453"/>
            <a:ext cx="1922840" cy="1717845"/>
          </a:xfrm>
          <a:prstGeom prst="rect">
            <a:avLst/>
          </a:prstGeom>
        </p:spPr>
      </p:pic>
    </p:spTree>
    <p:extLst>
      <p:ext uri="{BB962C8B-B14F-4D97-AF65-F5344CB8AC3E}">
        <p14:creationId xmlns:p14="http://schemas.microsoft.com/office/powerpoint/2010/main" val="209974828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F25FEBD0-4072-A35F-58DD-0D083E5A0CFC}"/>
              </a:ext>
            </a:extLst>
          </p:cNvPr>
          <p:cNvSpPr>
            <a:spLocks noGrp="1"/>
          </p:cNvSpPr>
          <p:nvPr>
            <p:ph idx="1"/>
          </p:nvPr>
        </p:nvSpPr>
        <p:spPr>
          <a:xfrm>
            <a:off x="1026694" y="1284288"/>
            <a:ext cx="6362831" cy="3913187"/>
          </a:xfrm>
        </p:spPr>
        <p:txBody>
          <a:bodyPr anchor="ctr">
            <a:normAutofit/>
          </a:bodyPr>
          <a:lstStyle/>
          <a:p>
            <a:pPr marL="0" indent="0">
              <a:buNone/>
            </a:pPr>
            <a:r>
              <a:rPr kumimoji="1" lang="ja-JP" altLang="en-US" sz="2200" dirty="0">
                <a:latin typeface="+mn-ea"/>
              </a:rPr>
              <a:t>哲学</a:t>
            </a:r>
            <a:endParaRPr lang="en-US" altLang="ja-JP" sz="2200" dirty="0">
              <a:latin typeface="+mn-ea"/>
            </a:endParaRPr>
          </a:p>
          <a:p>
            <a:pPr marL="0" indent="0">
              <a:buNone/>
            </a:pPr>
            <a:r>
              <a:rPr kumimoji="1" lang="ja-JP" altLang="en-US" sz="2200" dirty="0">
                <a:latin typeface="+mn-ea"/>
              </a:rPr>
              <a:t>→すぐに忘れてしまうような出来事は記録されるべき</a:t>
            </a:r>
          </a:p>
          <a:p>
            <a:pPr marL="0" indent="0">
              <a:buNone/>
            </a:pPr>
            <a:endParaRPr kumimoji="1" lang="ja-JP" altLang="en-US" sz="2200" dirty="0">
              <a:latin typeface="+mn-ea"/>
            </a:endParaRPr>
          </a:p>
          <a:p>
            <a:pPr marL="0" indent="0">
              <a:buNone/>
            </a:pPr>
            <a:r>
              <a:rPr kumimoji="1" lang="ja-JP" altLang="en-US" sz="2200" dirty="0">
                <a:latin typeface="+mn-ea"/>
              </a:rPr>
              <a:t>ビジョン</a:t>
            </a:r>
            <a:endParaRPr lang="en-US" altLang="ja-JP" sz="2200" dirty="0">
              <a:latin typeface="+mn-ea"/>
            </a:endParaRPr>
          </a:p>
          <a:p>
            <a:pPr marL="0" indent="0">
              <a:buNone/>
            </a:pPr>
            <a:r>
              <a:rPr kumimoji="1" lang="ja-JP" altLang="en-US" sz="2200" dirty="0">
                <a:latin typeface="+mn-ea"/>
              </a:rPr>
              <a:t>→だから些細な出来事や会話を残せるものが欲しい</a:t>
            </a:r>
            <a:endParaRPr kumimoji="1" lang="en-US" altLang="ja-JP" sz="2200" dirty="0">
              <a:latin typeface="+mn-ea"/>
            </a:endParaRPr>
          </a:p>
        </p:txBody>
      </p:sp>
      <p:sp>
        <p:nvSpPr>
          <p:cNvPr id="5" name="タイトル 1">
            <a:extLst>
              <a:ext uri="{FF2B5EF4-FFF2-40B4-BE49-F238E27FC236}">
                <a16:creationId xmlns:a16="http://schemas.microsoft.com/office/drawing/2014/main" id="{F3110CDF-5A50-CB25-69E9-15707D28BF4C}"/>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br>
              <a:rPr kumimoji="1" lang="en-US" altLang="ja-JP" sz="2400" dirty="0">
                <a:solidFill>
                  <a:srgbClr val="FFFFFF"/>
                </a:solidFill>
              </a:rPr>
            </a:br>
            <a:r>
              <a:rPr lang="ja-JP" altLang="en-US" sz="2200" dirty="0">
                <a:solidFill>
                  <a:srgbClr val="FFFFFF"/>
                </a:solidFill>
                <a:latin typeface="+mn-ea"/>
                <a:ea typeface="+mn-ea"/>
              </a:rPr>
              <a:t>哲学・ビジョン</a:t>
            </a:r>
            <a:endParaRPr kumimoji="1" lang="ja-JP" altLang="en-US" sz="2200" dirty="0">
              <a:solidFill>
                <a:srgbClr val="FFFFFF"/>
              </a:solidFill>
            </a:endParaRPr>
          </a:p>
        </p:txBody>
      </p:sp>
      <p:pic>
        <p:nvPicPr>
          <p:cNvPr id="3" name="グラフィックス 2" descr="鉛筆">
            <a:extLst>
              <a:ext uri="{FF2B5EF4-FFF2-40B4-BE49-F238E27FC236}">
                <a16:creationId xmlns:a16="http://schemas.microsoft.com/office/drawing/2014/main" id="{5CB32B6B-9275-9ABC-0F9B-3777484E16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51840" y="2384960"/>
            <a:ext cx="1448988" cy="1448988"/>
          </a:xfrm>
          <a:prstGeom prst="rect">
            <a:avLst/>
          </a:prstGeom>
        </p:spPr>
      </p:pic>
    </p:spTree>
    <p:extLst>
      <p:ext uri="{BB962C8B-B14F-4D97-AF65-F5344CB8AC3E}">
        <p14:creationId xmlns:p14="http://schemas.microsoft.com/office/powerpoint/2010/main" val="105256037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AFC1E0D0-8881-5A58-ADBE-E2B1B1EE0C2C}"/>
              </a:ext>
            </a:extLst>
          </p:cNvPr>
          <p:cNvSpPr>
            <a:spLocks noGrp="1"/>
          </p:cNvSpPr>
          <p:nvPr>
            <p:ph idx="1"/>
          </p:nvPr>
        </p:nvSpPr>
        <p:spPr>
          <a:xfrm>
            <a:off x="997526" y="1331550"/>
            <a:ext cx="6391999" cy="3913187"/>
          </a:xfrm>
        </p:spPr>
        <p:txBody>
          <a:bodyPr anchor="ctr">
            <a:normAutofit/>
          </a:bodyPr>
          <a:lstStyle/>
          <a:p>
            <a:pPr marL="0" indent="0">
              <a:buNone/>
            </a:pPr>
            <a:r>
              <a:rPr kumimoji="1" lang="ja-JP" altLang="en-US" sz="2200" dirty="0">
                <a:latin typeface="+mn-ea"/>
              </a:rPr>
              <a:t>ターゲット：大学生</a:t>
            </a:r>
          </a:p>
          <a:p>
            <a:pPr marL="0" indent="0">
              <a:buNone/>
            </a:pPr>
            <a:r>
              <a:rPr kumimoji="1" lang="ja-JP" altLang="en-US" sz="2200" dirty="0">
                <a:latin typeface="+mn-ea"/>
              </a:rPr>
              <a:t>写真を溜める期間：</a:t>
            </a:r>
            <a:r>
              <a:rPr kumimoji="1" lang="en-US" altLang="ja-JP" sz="2200" dirty="0">
                <a:latin typeface="+mn-ea"/>
              </a:rPr>
              <a:t>4</a:t>
            </a:r>
            <a:r>
              <a:rPr kumimoji="1" lang="ja-JP" altLang="en-US" sz="2200" dirty="0">
                <a:latin typeface="+mn-ea"/>
              </a:rPr>
              <a:t>年間</a:t>
            </a:r>
            <a:r>
              <a:rPr kumimoji="1" lang="en-US" altLang="ja-JP" sz="2200" dirty="0">
                <a:latin typeface="+mn-ea"/>
              </a:rPr>
              <a:t>(</a:t>
            </a:r>
            <a:r>
              <a:rPr kumimoji="1" lang="ja-JP" altLang="en-US" sz="2200" dirty="0">
                <a:latin typeface="+mn-ea"/>
              </a:rPr>
              <a:t>大学</a:t>
            </a:r>
            <a:r>
              <a:rPr kumimoji="1" lang="en-US" altLang="ja-JP" sz="2200" dirty="0">
                <a:latin typeface="+mn-ea"/>
              </a:rPr>
              <a:t>1〜4</a:t>
            </a:r>
            <a:r>
              <a:rPr kumimoji="1" lang="ja-JP" altLang="en-US" sz="2200" dirty="0">
                <a:latin typeface="+mn-ea"/>
              </a:rPr>
              <a:t>年</a:t>
            </a:r>
            <a:r>
              <a:rPr kumimoji="1" lang="en-US" altLang="ja-JP" sz="2200" dirty="0">
                <a:latin typeface="+mn-ea"/>
              </a:rPr>
              <a:t>)</a:t>
            </a:r>
          </a:p>
          <a:p>
            <a:pPr marL="0" indent="0">
              <a:buNone/>
            </a:pPr>
            <a:r>
              <a:rPr kumimoji="1" lang="ja-JP" altLang="en-US" sz="2200" dirty="0">
                <a:latin typeface="+mn-ea"/>
              </a:rPr>
              <a:t>主な利用グループ：サークル</a:t>
            </a:r>
          </a:p>
          <a:p>
            <a:pPr marL="0" indent="0">
              <a:buNone/>
            </a:pPr>
            <a:endParaRPr kumimoji="1" lang="ja-JP" altLang="en-US" sz="2200" dirty="0">
              <a:latin typeface="+mn-ea"/>
            </a:endParaRPr>
          </a:p>
          <a:p>
            <a:pPr marL="0" indent="0">
              <a:buNone/>
            </a:pPr>
            <a:r>
              <a:rPr kumimoji="1" lang="en-US" altLang="ja-JP" sz="2200" dirty="0">
                <a:latin typeface="+mn-ea"/>
              </a:rPr>
              <a:t>4</a:t>
            </a:r>
            <a:r>
              <a:rPr kumimoji="1" lang="ja-JP" altLang="en-US" sz="2200" dirty="0">
                <a:latin typeface="+mn-ea"/>
              </a:rPr>
              <a:t>年間で写真とコメントを溜める</a:t>
            </a:r>
          </a:p>
          <a:p>
            <a:pPr marL="0" indent="0">
              <a:buNone/>
            </a:pPr>
            <a:r>
              <a:rPr kumimoji="1" lang="ja-JP" altLang="en-US" sz="2200" dirty="0">
                <a:latin typeface="+mn-ea"/>
              </a:rPr>
              <a:t>→大学卒業の時に、アルバムになってメンバー全員に届く</a:t>
            </a:r>
          </a:p>
          <a:p>
            <a:pPr marL="0" indent="0">
              <a:buNone/>
            </a:pPr>
            <a:r>
              <a:rPr kumimoji="1" lang="en-US" altLang="ja-JP" sz="2200" dirty="0">
                <a:latin typeface="+mn-ea"/>
              </a:rPr>
              <a:t>(</a:t>
            </a:r>
            <a:r>
              <a:rPr kumimoji="1" lang="ja-JP" altLang="en-US" sz="2200" dirty="0">
                <a:latin typeface="+mn-ea"/>
              </a:rPr>
              <a:t>その写真にスマホをかざすと投稿したコメントが</a:t>
            </a:r>
            <a:r>
              <a:rPr kumimoji="1" lang="en-US" altLang="ja-JP" sz="2200" dirty="0">
                <a:latin typeface="+mn-ea"/>
              </a:rPr>
              <a:t>AR</a:t>
            </a:r>
            <a:r>
              <a:rPr kumimoji="1" lang="ja-JP" altLang="en-US" sz="2200" dirty="0">
                <a:latin typeface="+mn-ea"/>
              </a:rPr>
              <a:t>で見られる</a:t>
            </a:r>
            <a:r>
              <a:rPr kumimoji="1" lang="en-US" altLang="ja-JP" sz="2200" dirty="0">
                <a:latin typeface="+mn-ea"/>
              </a:rPr>
              <a:t>)</a:t>
            </a:r>
            <a:endParaRPr kumimoji="1" lang="ja-JP" altLang="en-US" sz="2200" dirty="0">
              <a:latin typeface="+mn-ea"/>
            </a:endParaRPr>
          </a:p>
        </p:txBody>
      </p:sp>
      <p:sp>
        <p:nvSpPr>
          <p:cNvPr id="5" name="タイトル 1">
            <a:extLst>
              <a:ext uri="{FF2B5EF4-FFF2-40B4-BE49-F238E27FC236}">
                <a16:creationId xmlns:a16="http://schemas.microsoft.com/office/drawing/2014/main" id="{CE970CA6-DE5E-6C97-45CA-E2A4DDFCC4A5}"/>
              </a:ext>
            </a:extLst>
          </p:cNvPr>
          <p:cNvSpPr txBox="1">
            <a:spLocks/>
          </p:cNvSpPr>
          <p:nvPr/>
        </p:nvSpPr>
        <p:spPr bwMode="black">
          <a:xfrm>
            <a:off x="7739509" y="1586484"/>
            <a:ext cx="3685032" cy="3685032"/>
          </a:xfrm>
          <a:prstGeom prst="ellipse">
            <a:avLst/>
          </a:prstGeom>
          <a:solidFill>
            <a:schemeClr val="accent2"/>
          </a:solidFill>
          <a:ln w="31750" cap="sq">
            <a:no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kumimoji="1" sz="2800" kern="1200" cap="all" spc="200" baseline="0">
                <a:solidFill>
                  <a:schemeClr val="tx1">
                    <a:lumMod val="85000"/>
                    <a:lumOff val="15000"/>
                  </a:schemeClr>
                </a:solidFill>
                <a:latin typeface="+mj-lt"/>
                <a:ea typeface="+mj-ea"/>
                <a:cs typeface="+mj-cs"/>
              </a:defRPr>
            </a:lvl1pPr>
          </a:lstStyle>
          <a:p>
            <a:br>
              <a:rPr lang="en-US" altLang="ja-JP" sz="2400" dirty="0">
                <a:solidFill>
                  <a:srgbClr val="FFFFFF"/>
                </a:solidFill>
              </a:rPr>
            </a:br>
            <a:br>
              <a:rPr lang="en-US" altLang="ja-JP" sz="2400" dirty="0">
                <a:solidFill>
                  <a:srgbClr val="FFFFFF"/>
                </a:solidFill>
              </a:rPr>
            </a:br>
            <a:br>
              <a:rPr lang="en-US" altLang="ja-JP" sz="2400" dirty="0">
                <a:solidFill>
                  <a:srgbClr val="FFFFFF"/>
                </a:solidFill>
              </a:rPr>
            </a:br>
            <a:br>
              <a:rPr lang="en-US" altLang="ja-JP" sz="2400" dirty="0">
                <a:solidFill>
                  <a:srgbClr val="FFFFFF"/>
                </a:solidFill>
              </a:rPr>
            </a:br>
            <a:endParaRPr lang="en-US" altLang="ja-JP" sz="2400" dirty="0">
              <a:solidFill>
                <a:srgbClr val="FFFFFF"/>
              </a:solidFill>
            </a:endParaRPr>
          </a:p>
          <a:p>
            <a:r>
              <a:rPr lang="ja-JP" altLang="en-US" sz="2400" dirty="0">
                <a:solidFill>
                  <a:srgbClr val="FFFFFF"/>
                </a:solidFill>
              </a:rPr>
              <a:t>ペルソナ</a:t>
            </a:r>
            <a:endParaRPr lang="ja-JP" altLang="en-US" sz="3000" dirty="0">
              <a:solidFill>
                <a:srgbClr val="FFFFFF"/>
              </a:solidFill>
            </a:endParaRPr>
          </a:p>
        </p:txBody>
      </p:sp>
      <p:pic>
        <p:nvPicPr>
          <p:cNvPr id="3" name="グラフィックス 2" descr="ユーザー">
            <a:extLst>
              <a:ext uri="{FF2B5EF4-FFF2-40B4-BE49-F238E27FC236}">
                <a16:creationId xmlns:a16="http://schemas.microsoft.com/office/drawing/2014/main" id="{3712E4B9-1EE8-9669-1289-4944E4A11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0611" y="2215140"/>
            <a:ext cx="1993527" cy="1993527"/>
          </a:xfrm>
          <a:prstGeom prst="rect">
            <a:avLst/>
          </a:prstGeom>
        </p:spPr>
      </p:pic>
    </p:spTree>
    <p:extLst>
      <p:ext uri="{BB962C8B-B14F-4D97-AF65-F5344CB8AC3E}">
        <p14:creationId xmlns:p14="http://schemas.microsoft.com/office/powerpoint/2010/main" val="129928419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2">
            <a:extLst>
              <a:ext uri="{FF2B5EF4-FFF2-40B4-BE49-F238E27FC236}">
                <a16:creationId xmlns:a16="http://schemas.microsoft.com/office/drawing/2014/main" id="{6FFC8D11-04F8-A701-0776-4EA181C6755B}"/>
              </a:ext>
            </a:extLst>
          </p:cNvPr>
          <p:cNvSpPr>
            <a:spLocks noGrp="1"/>
          </p:cNvSpPr>
          <p:nvPr>
            <p:ph idx="1"/>
          </p:nvPr>
        </p:nvSpPr>
        <p:spPr>
          <a:xfrm>
            <a:off x="949140" y="1325952"/>
            <a:ext cx="6677432" cy="3913187"/>
          </a:xfrm>
        </p:spPr>
        <p:txBody>
          <a:bodyPr anchor="ctr">
            <a:normAutofit/>
          </a:bodyPr>
          <a:lstStyle/>
          <a:p>
            <a:r>
              <a:rPr lang="ja-JP" altLang="en-US" sz="2200" dirty="0">
                <a:latin typeface="+mn-ea"/>
              </a:rPr>
              <a:t>何気ない思い出や感情を未来に残すことができる</a:t>
            </a:r>
            <a:endParaRPr lang="en-US" altLang="ja-JP" sz="2200" dirty="0">
              <a:latin typeface="+mn-ea"/>
            </a:endParaRPr>
          </a:p>
          <a:p>
            <a:r>
              <a:rPr lang="ja-JP" altLang="en-US" sz="2200" dirty="0">
                <a:latin typeface="+mn-ea"/>
              </a:rPr>
              <a:t>写真を通して、何気ない感情や出来事を</a:t>
            </a:r>
            <a:endParaRPr lang="en-US" altLang="ja-JP" sz="2200" dirty="0">
              <a:latin typeface="+mn-ea"/>
            </a:endParaRPr>
          </a:p>
          <a:p>
            <a:pPr marL="0" indent="0">
              <a:buNone/>
            </a:pPr>
            <a:r>
              <a:rPr lang="en-US" altLang="ja-JP" sz="2200" dirty="0">
                <a:latin typeface="+mn-ea"/>
              </a:rPr>
              <a:t>  </a:t>
            </a:r>
            <a:r>
              <a:rPr lang="ja-JP" altLang="en-US" sz="2200" dirty="0">
                <a:latin typeface="+mn-ea"/>
              </a:rPr>
              <a:t>友人と共有できる</a:t>
            </a:r>
            <a:endParaRPr lang="en-US" altLang="ja-JP" sz="2200" dirty="0">
              <a:latin typeface="+mn-ea"/>
            </a:endParaRPr>
          </a:p>
          <a:p>
            <a:r>
              <a:rPr lang="ja-JP" altLang="en-US" sz="2200" dirty="0">
                <a:latin typeface="+mn-ea"/>
              </a:rPr>
              <a:t>友人や知り合いと共有することを前提とするため、ポジティブな感情を残しやすくできる</a:t>
            </a:r>
            <a:endParaRPr lang="en-US" altLang="ja-JP" sz="2200" dirty="0">
              <a:latin typeface="+mn-ea"/>
            </a:endParaRPr>
          </a:p>
          <a:p>
            <a:r>
              <a:rPr lang="ja-JP" altLang="en-US" sz="2200" dirty="0">
                <a:latin typeface="+mn-ea"/>
              </a:rPr>
              <a:t>友人と同じものを持っていることで当時の楽しかった気持ちを共有することができる</a:t>
            </a:r>
            <a:endParaRPr lang="en-US" altLang="ja-JP" sz="2200" dirty="0">
              <a:latin typeface="+mn-ea"/>
            </a:endParaRPr>
          </a:p>
        </p:txBody>
      </p:sp>
      <p:sp>
        <p:nvSpPr>
          <p:cNvPr id="5" name="タイトル 1">
            <a:extLst>
              <a:ext uri="{FF2B5EF4-FFF2-40B4-BE49-F238E27FC236}">
                <a16:creationId xmlns:a16="http://schemas.microsoft.com/office/drawing/2014/main" id="{3F3F7BB4-6075-34C7-37AE-0D74442B4969}"/>
              </a:ext>
            </a:extLst>
          </p:cNvPr>
          <p:cNvSpPr txBox="1">
            <a:spLocks/>
          </p:cNvSpPr>
          <p:nvPr/>
        </p:nvSpPr>
        <p:spPr bwMode="black">
          <a:xfrm>
            <a:off x="7720168" y="1592829"/>
            <a:ext cx="3685032" cy="3685032"/>
          </a:xfrm>
          <a:prstGeom prst="ellipse">
            <a:avLst/>
          </a:prstGeom>
          <a:solidFill>
            <a:schemeClr val="accent2"/>
          </a:solidFill>
          <a:ln w="31750" cap="sq">
            <a:no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kumimoji="1" sz="2800" kern="1200" cap="all" spc="200" baseline="0">
                <a:solidFill>
                  <a:schemeClr val="tx1">
                    <a:lumMod val="85000"/>
                    <a:lumOff val="15000"/>
                  </a:schemeClr>
                </a:solidFill>
                <a:latin typeface="+mj-lt"/>
                <a:ea typeface="+mj-ea"/>
                <a:cs typeface="+mj-cs"/>
              </a:defRPr>
            </a:lvl1pPr>
          </a:lstStyle>
          <a:p>
            <a:br>
              <a:rPr lang="en-US" altLang="ja-JP" sz="2400" dirty="0">
                <a:solidFill>
                  <a:srgbClr val="FFFFFF"/>
                </a:solidFill>
              </a:rPr>
            </a:br>
            <a:br>
              <a:rPr lang="en-US" altLang="ja-JP" sz="2400" dirty="0">
                <a:solidFill>
                  <a:srgbClr val="FFFFFF"/>
                </a:solidFill>
              </a:rPr>
            </a:br>
            <a:br>
              <a:rPr lang="en-US" altLang="ja-JP" sz="2400" dirty="0">
                <a:solidFill>
                  <a:srgbClr val="FFFFFF"/>
                </a:solidFill>
              </a:rPr>
            </a:br>
            <a:br>
              <a:rPr lang="en-US" altLang="ja-JP" sz="2400" dirty="0">
                <a:solidFill>
                  <a:srgbClr val="FFFFFF"/>
                </a:solidFill>
              </a:rPr>
            </a:br>
            <a:br>
              <a:rPr lang="en-US" altLang="ja-JP" sz="2400" dirty="0">
                <a:solidFill>
                  <a:srgbClr val="FFFFFF"/>
                </a:solidFill>
              </a:rPr>
            </a:br>
            <a:r>
              <a:rPr lang="ja-JP" altLang="en-US" sz="3000">
                <a:solidFill>
                  <a:srgbClr val="FFFFFF"/>
                </a:solidFill>
                <a:latin typeface="+mn-ea"/>
                <a:ea typeface="+mn-ea"/>
              </a:rPr>
              <a:t>狙い</a:t>
            </a:r>
            <a:endParaRPr lang="ja-JP" altLang="en-US" sz="3000" dirty="0">
              <a:solidFill>
                <a:srgbClr val="FFFFFF"/>
              </a:solidFill>
            </a:endParaRPr>
          </a:p>
        </p:txBody>
      </p:sp>
      <p:pic>
        <p:nvPicPr>
          <p:cNvPr id="11" name="グラフィックス 10" descr="思案中の吹き出し 単色塗りつぶし">
            <a:extLst>
              <a:ext uri="{FF2B5EF4-FFF2-40B4-BE49-F238E27FC236}">
                <a16:creationId xmlns:a16="http://schemas.microsoft.com/office/drawing/2014/main" id="{F4E10F34-5319-8895-BFC9-7950884AC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8538150" y="2330453"/>
            <a:ext cx="1922840" cy="1717845"/>
          </a:xfrm>
          <a:prstGeom prst="rect">
            <a:avLst/>
          </a:prstGeom>
        </p:spPr>
      </p:pic>
    </p:spTree>
    <p:extLst>
      <p:ext uri="{BB962C8B-B14F-4D97-AF65-F5344CB8AC3E}">
        <p14:creationId xmlns:p14="http://schemas.microsoft.com/office/powerpoint/2010/main" val="273148152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パーセル">
  <a:themeElements>
    <a:clrScheme name="パーセル">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docProps/app.xml><?xml version="1.0" encoding="utf-8"?>
<Properties xmlns="http://schemas.openxmlformats.org/officeDocument/2006/extended-properties" xmlns:vt="http://schemas.openxmlformats.org/officeDocument/2006/docPropsVTypes">
  <Template>{6FD11378-FD0B-8244-941A-197E9184237C}tf10001120</Template>
  <TotalTime>5397</TotalTime>
  <Words>590</Words>
  <Application>Microsoft Office PowerPoint</Application>
  <PresentationFormat>ワイド画面</PresentationFormat>
  <Paragraphs>83</Paragraphs>
  <Slides>16</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HGｺﾞｼｯｸE</vt:lpstr>
      <vt:lpstr>Arial</vt:lpstr>
      <vt:lpstr>Gill Sans MT</vt:lpstr>
      <vt:lpstr>Wingdings</vt:lpstr>
      <vt:lpstr>パーセル</vt:lpstr>
      <vt:lpstr>プロジェクト紹介 </vt:lpstr>
      <vt:lpstr>アジェンダ</vt:lpstr>
      <vt:lpstr>    作品タイトル</vt:lpstr>
      <vt:lpstr>PowerPoint プレゼンテーション</vt:lpstr>
      <vt:lpstr>PowerPoint プレゼンテーション</vt:lpstr>
      <vt:lpstr>     コンセプト</vt:lpstr>
      <vt:lpstr>     哲学・ビジョン</vt:lpstr>
      <vt:lpstr>PowerPoint プレゼンテーション</vt:lpstr>
      <vt:lpstr>PowerPoint プレゼンテーション</vt:lpstr>
      <vt:lpstr>     発想の きっかけ①</vt:lpstr>
      <vt:lpstr>     発想の きっかけ②</vt:lpstr>
      <vt:lpstr>     先行事例①</vt:lpstr>
      <vt:lpstr>     先行事例②</vt:lpstr>
      <vt:lpstr>     開発環境</vt:lpstr>
      <vt:lpstr>     制作デモ</vt:lpstr>
      <vt:lpstr>     制作デモ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西川　更紗</dc:creator>
  <cp:lastModifiedBy>yusui0316@outlook.jp</cp:lastModifiedBy>
  <cp:revision>116</cp:revision>
  <dcterms:created xsi:type="dcterms:W3CDTF">2022-05-11T14:06:22Z</dcterms:created>
  <dcterms:modified xsi:type="dcterms:W3CDTF">2023-01-04T22:09:21Z</dcterms:modified>
</cp:coreProperties>
</file>